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1"/>
  </p:sldMasterIdLst>
  <p:notesMasterIdLst>
    <p:notesMasterId r:id="rId38"/>
  </p:notesMasterIdLst>
  <p:handoutMasterIdLst>
    <p:handoutMasterId r:id="rId39"/>
  </p:handoutMasterIdLst>
  <p:sldIdLst>
    <p:sldId id="256" r:id="rId2"/>
    <p:sldId id="257" r:id="rId3"/>
    <p:sldId id="258" r:id="rId4"/>
    <p:sldId id="259" r:id="rId5"/>
    <p:sldId id="292" r:id="rId6"/>
    <p:sldId id="262" r:id="rId7"/>
    <p:sldId id="263" r:id="rId8"/>
    <p:sldId id="269" r:id="rId9"/>
    <p:sldId id="264" r:id="rId10"/>
    <p:sldId id="265" r:id="rId11"/>
    <p:sldId id="266" r:id="rId12"/>
    <p:sldId id="267" r:id="rId13"/>
    <p:sldId id="268" r:id="rId14"/>
    <p:sldId id="270" r:id="rId15"/>
    <p:sldId id="271" r:id="rId16"/>
    <p:sldId id="272" r:id="rId17"/>
    <p:sldId id="273" r:id="rId18"/>
    <p:sldId id="274" r:id="rId19"/>
    <p:sldId id="275" r:id="rId20"/>
    <p:sldId id="276" r:id="rId21"/>
    <p:sldId id="288" r:id="rId22"/>
    <p:sldId id="277" r:id="rId23"/>
    <p:sldId id="289" r:id="rId24"/>
    <p:sldId id="278" r:id="rId25"/>
    <p:sldId id="290" r:id="rId26"/>
    <p:sldId id="279" r:id="rId27"/>
    <p:sldId id="291" r:id="rId28"/>
    <p:sldId id="280" r:id="rId29"/>
    <p:sldId id="282" r:id="rId30"/>
    <p:sldId id="281" r:id="rId31"/>
    <p:sldId id="294" r:id="rId32"/>
    <p:sldId id="283" r:id="rId33"/>
    <p:sldId id="284" r:id="rId34"/>
    <p:sldId id="285" r:id="rId35"/>
    <p:sldId id="295" r:id="rId36"/>
    <p:sldId id="287"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67" userDrawn="1">
          <p15:clr>
            <a:srgbClr val="A4A3A4"/>
          </p15:clr>
        </p15:guide>
        <p15:guide id="2" pos="66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F23B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408" autoAdjust="0"/>
    <p:restoredTop sz="86938" autoAdjust="0"/>
  </p:normalViewPr>
  <p:slideViewPr>
    <p:cSldViewPr snapToGrid="0" snapToObjects="1" showGuides="1">
      <p:cViewPr varScale="1">
        <p:scale>
          <a:sx n="107" d="100"/>
          <a:sy n="107" d="100"/>
        </p:scale>
        <p:origin x="520" y="160"/>
      </p:cViewPr>
      <p:guideLst>
        <p:guide orient="horz" pos="1167"/>
        <p:guide pos="664"/>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snapToObjects="1" showGuides="1">
      <p:cViewPr varScale="1">
        <p:scale>
          <a:sx n="129" d="100"/>
          <a:sy n="129" d="100"/>
        </p:scale>
        <p:origin x="-469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82386" y="0"/>
            <a:ext cx="2489414"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3C13CE3-3A26-C94E-A6DF-37EEC36EA463}" type="datetimeFigureOut">
              <a:rPr lang="en-US" smtClean="0"/>
              <a:t>2/28/20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5BE2708-58A7-F244-BC93-EC6C4546F276}" type="slidenum">
              <a:rPr lang="en-US" smtClean="0"/>
              <a:t>‹#›</a:t>
            </a:fld>
            <a:endParaRPr lang="en-US"/>
          </a:p>
        </p:txBody>
      </p:sp>
      <p:pic>
        <p:nvPicPr>
          <p:cNvPr id="6" name="Picture 5" descr="RVC_logo_sma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852" y="84970"/>
            <a:ext cx="270756" cy="712516"/>
          </a:xfrm>
          <a:prstGeom prst="rect">
            <a:avLst/>
          </a:prstGeom>
        </p:spPr>
      </p:pic>
    </p:spTree>
    <p:extLst>
      <p:ext uri="{BB962C8B-B14F-4D97-AF65-F5344CB8AC3E}">
        <p14:creationId xmlns:p14="http://schemas.microsoft.com/office/powerpoint/2010/main" val="5770106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94C05A9-4E3B-0F46-8F6F-047F5B03A053}" type="datetimeFigureOut">
              <a:rPr lang="en-US" smtClean="0"/>
              <a:t>2/28/20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C981081-EDD3-5643-915B-181B21F7278F}" type="slidenum">
              <a:rPr lang="en-US" smtClean="0"/>
              <a:t>‹#›</a:t>
            </a:fld>
            <a:endParaRPr lang="en-US"/>
          </a:p>
        </p:txBody>
      </p:sp>
    </p:spTree>
    <p:extLst>
      <p:ext uri="{BB962C8B-B14F-4D97-AF65-F5344CB8AC3E}">
        <p14:creationId xmlns:p14="http://schemas.microsoft.com/office/powerpoint/2010/main" val="142103676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C981081-EDD3-5643-915B-181B21F7278F}" type="slidenum">
              <a:rPr lang="en-US" smtClean="0"/>
              <a:t>1</a:t>
            </a:fld>
            <a:endParaRPr lang="en-US"/>
          </a:p>
        </p:txBody>
      </p:sp>
    </p:spTree>
    <p:extLst>
      <p:ext uri="{BB962C8B-B14F-4D97-AF65-F5344CB8AC3E}">
        <p14:creationId xmlns:p14="http://schemas.microsoft.com/office/powerpoint/2010/main" val="31486853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Population mixing – diseases don’t spread homogeneously. </a:t>
            </a:r>
          </a:p>
          <a:p>
            <a:r>
              <a:rPr lang="en-GB" dirty="0"/>
              <a:t>Immunological variability – some evidence that bats are better able to handle their circulating viruses. Ebola for example is lethal to both great apes and humans but may be well tolerated in bat populations. </a:t>
            </a:r>
            <a:r>
              <a:rPr lang="en-GB" dirty="0" err="1"/>
              <a:t>Nipah</a:t>
            </a:r>
            <a:r>
              <a:rPr lang="en-GB" dirty="0"/>
              <a:t> is the same</a:t>
            </a:r>
          </a:p>
          <a:p>
            <a:r>
              <a:rPr lang="en-GB" dirty="0"/>
              <a:t>Co-infection – this is important for influenza viruses that undergo recombination</a:t>
            </a:r>
          </a:p>
        </p:txBody>
      </p:sp>
      <p:sp>
        <p:nvSpPr>
          <p:cNvPr id="4" name="Slide Number Placeholder 3"/>
          <p:cNvSpPr>
            <a:spLocks noGrp="1"/>
          </p:cNvSpPr>
          <p:nvPr>
            <p:ph type="sldNum" sz="quarter" idx="5"/>
          </p:nvPr>
        </p:nvSpPr>
        <p:spPr/>
        <p:txBody>
          <a:bodyPr/>
          <a:lstStyle/>
          <a:p>
            <a:fld id="{9C981081-EDD3-5643-915B-181B21F7278F}" type="slidenum">
              <a:rPr lang="en-US" smtClean="0"/>
              <a:t>24</a:t>
            </a:fld>
            <a:endParaRPr lang="en-US"/>
          </a:p>
        </p:txBody>
      </p:sp>
    </p:spTree>
    <p:extLst>
      <p:ext uri="{BB962C8B-B14F-4D97-AF65-F5344CB8AC3E}">
        <p14:creationId xmlns:p14="http://schemas.microsoft.com/office/powerpoint/2010/main" val="13671657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Localised behaviour – certain behaviours by animals or humans may increase the risk of disease. </a:t>
            </a:r>
            <a:r>
              <a:rPr lang="en-GB" dirty="0" err="1"/>
              <a:t>Nipah</a:t>
            </a:r>
            <a:r>
              <a:rPr lang="en-GB" dirty="0"/>
              <a:t> palm wine. Ebola bush meat. </a:t>
            </a:r>
          </a:p>
          <a:p>
            <a:r>
              <a:rPr lang="en-GB" dirty="0"/>
              <a:t>Stochastic – is effectively randomness</a:t>
            </a:r>
          </a:p>
        </p:txBody>
      </p:sp>
      <p:sp>
        <p:nvSpPr>
          <p:cNvPr id="4" name="Slide Number Placeholder 3"/>
          <p:cNvSpPr>
            <a:spLocks noGrp="1"/>
          </p:cNvSpPr>
          <p:nvPr>
            <p:ph type="sldNum" sz="quarter" idx="5"/>
          </p:nvPr>
        </p:nvSpPr>
        <p:spPr/>
        <p:txBody>
          <a:bodyPr/>
          <a:lstStyle/>
          <a:p>
            <a:fld id="{9C981081-EDD3-5643-915B-181B21F7278F}" type="slidenum">
              <a:rPr lang="en-US" smtClean="0"/>
              <a:t>26</a:t>
            </a:fld>
            <a:endParaRPr lang="en-US"/>
          </a:p>
        </p:txBody>
      </p:sp>
    </p:spTree>
    <p:extLst>
      <p:ext uri="{BB962C8B-B14F-4D97-AF65-F5344CB8AC3E}">
        <p14:creationId xmlns:p14="http://schemas.microsoft.com/office/powerpoint/2010/main" val="2043656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Measures ability to prevent, detect, respond, healthcare provision, compliance with international norms, risk environment</a:t>
            </a:r>
          </a:p>
          <a:p>
            <a:r>
              <a:rPr lang="en-GB" dirty="0"/>
              <a:t>30% of countries demonstrate a one health approach to zoonotic disease surveillance</a:t>
            </a:r>
          </a:p>
          <a:p>
            <a:r>
              <a:rPr lang="en-GB" dirty="0"/>
              <a:t>Just over half of countries have animal health professionals included in their epidemiology training programs</a:t>
            </a:r>
          </a:p>
          <a:p>
            <a:r>
              <a:rPr lang="en-GB" dirty="0"/>
              <a:t>62% of countries haven’t submitted an incidence for zoonotic diseases to the world organisation of animal health</a:t>
            </a:r>
          </a:p>
        </p:txBody>
      </p:sp>
      <p:sp>
        <p:nvSpPr>
          <p:cNvPr id="4" name="Slide Number Placeholder 3"/>
          <p:cNvSpPr>
            <a:spLocks noGrp="1"/>
          </p:cNvSpPr>
          <p:nvPr>
            <p:ph type="sldNum" sz="quarter" idx="5"/>
          </p:nvPr>
        </p:nvSpPr>
        <p:spPr/>
        <p:txBody>
          <a:bodyPr/>
          <a:lstStyle/>
          <a:p>
            <a:fld id="{9C981081-EDD3-5643-915B-181B21F7278F}" type="slidenum">
              <a:rPr lang="en-US" smtClean="0"/>
              <a:t>29</a:t>
            </a:fld>
            <a:endParaRPr lang="en-US"/>
          </a:p>
        </p:txBody>
      </p:sp>
    </p:spTree>
    <p:extLst>
      <p:ext uri="{BB962C8B-B14F-4D97-AF65-F5344CB8AC3E}">
        <p14:creationId xmlns:p14="http://schemas.microsoft.com/office/powerpoint/2010/main" val="22450670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High scores represent effective measures and systems in place to prevent zoonotic disease emergence. High scores represent effective surveillance and reporting </a:t>
            </a:r>
            <a:r>
              <a:rPr lang="en-GB"/>
              <a:t>of epidemics.</a:t>
            </a:r>
          </a:p>
        </p:txBody>
      </p:sp>
      <p:sp>
        <p:nvSpPr>
          <p:cNvPr id="4" name="Slide Number Placeholder 3"/>
          <p:cNvSpPr>
            <a:spLocks noGrp="1"/>
          </p:cNvSpPr>
          <p:nvPr>
            <p:ph type="sldNum" sz="quarter" idx="5"/>
          </p:nvPr>
        </p:nvSpPr>
        <p:spPr/>
        <p:txBody>
          <a:bodyPr/>
          <a:lstStyle/>
          <a:p>
            <a:fld id="{9C981081-EDD3-5643-915B-181B21F7278F}" type="slidenum">
              <a:rPr lang="en-US" smtClean="0"/>
              <a:t>30</a:t>
            </a:fld>
            <a:endParaRPr lang="en-US"/>
          </a:p>
        </p:txBody>
      </p:sp>
    </p:spTree>
    <p:extLst>
      <p:ext uri="{BB962C8B-B14F-4D97-AF65-F5344CB8AC3E}">
        <p14:creationId xmlns:p14="http://schemas.microsoft.com/office/powerpoint/2010/main" val="1625937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Two drivers of zoonotic infectious diseases that benefit from a one-health approach are biodiversity and climate change. I’ll discuss these two in further detail.</a:t>
            </a:r>
          </a:p>
        </p:txBody>
      </p:sp>
      <p:sp>
        <p:nvSpPr>
          <p:cNvPr id="4" name="Slide Number Placeholder 3"/>
          <p:cNvSpPr>
            <a:spLocks noGrp="1"/>
          </p:cNvSpPr>
          <p:nvPr>
            <p:ph type="sldNum" sz="quarter" idx="5"/>
          </p:nvPr>
        </p:nvSpPr>
        <p:spPr/>
        <p:txBody>
          <a:bodyPr/>
          <a:lstStyle/>
          <a:p>
            <a:fld id="{9C981081-EDD3-5643-915B-181B21F7278F}" type="slidenum">
              <a:rPr lang="en-US" smtClean="0"/>
              <a:t>32</a:t>
            </a:fld>
            <a:endParaRPr lang="en-US"/>
          </a:p>
        </p:txBody>
      </p:sp>
    </p:spTree>
    <p:extLst>
      <p:ext uri="{BB962C8B-B14F-4D97-AF65-F5344CB8AC3E}">
        <p14:creationId xmlns:p14="http://schemas.microsoft.com/office/powerpoint/2010/main" val="30087591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dirty="0"/>
              <a:t>The start of tick activity, questing duration, and interstadial development (pre-oviposition, pre-</a:t>
            </a:r>
            <a:r>
              <a:rPr lang="en-GB" dirty="0" err="1"/>
              <a:t>eclosion</a:t>
            </a:r>
            <a:r>
              <a:rPr lang="en-GB" dirty="0"/>
              <a:t>, pre-</a:t>
            </a:r>
            <a:r>
              <a:rPr lang="en-GB" dirty="0" err="1"/>
              <a:t>molting</a:t>
            </a:r>
            <a:r>
              <a:rPr lang="en-GB" dirty="0"/>
              <a:t>) depend on the ambient temperature and relative humidity, which influence water loss, the total generation time, and the proportion of ticks that die before reproduction.47 Host densities of the most important hosts of I. scapularis, deer, and mice are influenced by mast years and predator densities. Transovarial transmission of Borrelia spirochetes is rare; main transmission routes are transstadial and by feeding on an infected host. The main host of adult ticks is white-tailed deer which acts as a dilution host for Borrelia burgdorferi </a:t>
            </a:r>
            <a:r>
              <a:rPr lang="en-GB" dirty="0" err="1"/>
              <a:t>sensu</a:t>
            </a:r>
            <a:r>
              <a:rPr lang="en-GB" dirty="0"/>
              <a:t> </a:t>
            </a:r>
            <a:r>
              <a:rPr lang="en-GB" dirty="0" err="1"/>
              <a:t>lato</a:t>
            </a:r>
            <a:r>
              <a:rPr lang="en-GB" dirty="0"/>
              <a:t> but as a reproductive host for the tick population. Larvae feed on a variety of smaller hosts that act either as reservoir hosts for B. burgdorferi </a:t>
            </a:r>
            <a:r>
              <a:rPr lang="en-GB" dirty="0" err="1"/>
              <a:t>s.l.</a:t>
            </a:r>
            <a:r>
              <a:rPr lang="en-GB" dirty="0"/>
              <a:t> (mice, shrews, chipmunks) or as dilution hosts (lizards, squirrels). Nymphs feed on various mammals, including humans, which can act as dilution or reservoir hosts.38,118 Host descriptions in red refer to their importance for the pathogen, and host descriptions in black to their importance for the tick population. Red stars: no infection takes place; green stars: ticks can get infected with spirochetes. Arrows with a plus sign show a positive influence, and arrows with a minus sign a negative influence.</a:t>
            </a:r>
          </a:p>
        </p:txBody>
      </p:sp>
      <p:sp>
        <p:nvSpPr>
          <p:cNvPr id="4" name="Slide Number Placeholder 3"/>
          <p:cNvSpPr>
            <a:spLocks noGrp="1"/>
          </p:cNvSpPr>
          <p:nvPr>
            <p:ph type="sldNum" sz="quarter" idx="5"/>
          </p:nvPr>
        </p:nvSpPr>
        <p:spPr/>
        <p:txBody>
          <a:bodyPr/>
          <a:lstStyle/>
          <a:p>
            <a:fld id="{9C981081-EDD3-5643-915B-181B21F7278F}" type="slidenum">
              <a:rPr lang="en-US" smtClean="0"/>
              <a:t>33</a:t>
            </a:fld>
            <a:endParaRPr lang="en-US"/>
          </a:p>
        </p:txBody>
      </p:sp>
    </p:spTree>
    <p:extLst>
      <p:ext uri="{BB962C8B-B14F-4D97-AF65-F5344CB8AC3E}">
        <p14:creationId xmlns:p14="http://schemas.microsoft.com/office/powerpoint/2010/main" val="42615253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Agricultural land-uses consistently exacerbate infectious disease risks in Southeast Asia</a:t>
            </a:r>
          </a:p>
          <a:p>
            <a:r>
              <a:rPr lang="en-GB" sz="1200" b="0" i="0" u="none" strike="noStrike" kern="1200" dirty="0" err="1">
                <a:solidFill>
                  <a:schemeClr val="tx1"/>
                </a:solidFill>
                <a:effectLst/>
                <a:latin typeface="+mn-lt"/>
                <a:ea typeface="+mn-ea"/>
                <a:cs typeface="+mn-cs"/>
              </a:rPr>
              <a:t>esults</a:t>
            </a:r>
            <a:r>
              <a:rPr lang="en-GB" sz="1200" b="0" i="0" u="none" strike="noStrike" kern="1200" dirty="0">
                <a:solidFill>
                  <a:schemeClr val="tx1"/>
                </a:solidFill>
                <a:effectLst/>
                <a:latin typeface="+mn-lt"/>
                <a:ea typeface="+mn-ea"/>
                <a:cs typeface="+mn-cs"/>
              </a:rPr>
              <a:t> strongly suggest that exposure to agricultural land-use either occupationally or residentially is consistently associated with increased infectious disease risk (average 74% increase)</a:t>
            </a:r>
            <a:endParaRPr lang="en-GB" dirty="0"/>
          </a:p>
        </p:txBody>
      </p:sp>
      <p:sp>
        <p:nvSpPr>
          <p:cNvPr id="4" name="Slide Number Placeholder 3"/>
          <p:cNvSpPr>
            <a:spLocks noGrp="1"/>
          </p:cNvSpPr>
          <p:nvPr>
            <p:ph type="sldNum" sz="quarter" idx="5"/>
          </p:nvPr>
        </p:nvSpPr>
        <p:spPr/>
        <p:txBody>
          <a:bodyPr/>
          <a:lstStyle/>
          <a:p>
            <a:fld id="{9C981081-EDD3-5643-915B-181B21F7278F}" type="slidenum">
              <a:rPr lang="en-US" smtClean="0"/>
              <a:t>34</a:t>
            </a:fld>
            <a:endParaRPr lang="en-US"/>
          </a:p>
        </p:txBody>
      </p:sp>
    </p:spTree>
    <p:extLst>
      <p:ext uri="{BB962C8B-B14F-4D97-AF65-F5344CB8AC3E}">
        <p14:creationId xmlns:p14="http://schemas.microsoft.com/office/powerpoint/2010/main" val="1608122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C981081-EDD3-5643-915B-181B21F7278F}" type="slidenum">
              <a:rPr lang="en-US" smtClean="0"/>
              <a:t>2</a:t>
            </a:fld>
            <a:endParaRPr lang="en-US"/>
          </a:p>
        </p:txBody>
      </p:sp>
    </p:spTree>
    <p:extLst>
      <p:ext uri="{BB962C8B-B14F-4D97-AF65-F5344CB8AC3E}">
        <p14:creationId xmlns:p14="http://schemas.microsoft.com/office/powerpoint/2010/main" val="2367049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C981081-EDD3-5643-915B-181B21F7278F}" type="slidenum">
              <a:rPr lang="en-US" smtClean="0"/>
              <a:t>3</a:t>
            </a:fld>
            <a:endParaRPr lang="en-US"/>
          </a:p>
        </p:txBody>
      </p:sp>
    </p:spTree>
    <p:extLst>
      <p:ext uri="{BB962C8B-B14F-4D97-AF65-F5344CB8AC3E}">
        <p14:creationId xmlns:p14="http://schemas.microsoft.com/office/powerpoint/2010/main" val="2981544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C981081-EDD3-5643-915B-181B21F7278F}" type="slidenum">
              <a:rPr lang="en-US" smtClean="0"/>
              <a:t>4</a:t>
            </a:fld>
            <a:endParaRPr lang="en-US"/>
          </a:p>
        </p:txBody>
      </p:sp>
    </p:spTree>
    <p:extLst>
      <p:ext uri="{BB962C8B-B14F-4D97-AF65-F5344CB8AC3E}">
        <p14:creationId xmlns:p14="http://schemas.microsoft.com/office/powerpoint/2010/main" val="3947064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¾ of emerging pathogens are zoonotic. </a:t>
            </a:r>
          </a:p>
        </p:txBody>
      </p:sp>
      <p:sp>
        <p:nvSpPr>
          <p:cNvPr id="4" name="Slide Number Placeholder 3"/>
          <p:cNvSpPr>
            <a:spLocks noGrp="1"/>
          </p:cNvSpPr>
          <p:nvPr>
            <p:ph type="sldNum" sz="quarter" idx="5"/>
          </p:nvPr>
        </p:nvSpPr>
        <p:spPr/>
        <p:txBody>
          <a:bodyPr/>
          <a:lstStyle/>
          <a:p>
            <a:fld id="{9C981081-EDD3-5643-915B-181B21F7278F}" type="slidenum">
              <a:rPr lang="en-US" smtClean="0"/>
              <a:t>6</a:t>
            </a:fld>
            <a:endParaRPr lang="en-US"/>
          </a:p>
        </p:txBody>
      </p:sp>
    </p:spTree>
    <p:extLst>
      <p:ext uri="{BB962C8B-B14F-4D97-AF65-F5344CB8AC3E}">
        <p14:creationId xmlns:p14="http://schemas.microsoft.com/office/powerpoint/2010/main" val="2456365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Run quiz</a:t>
            </a:r>
          </a:p>
        </p:txBody>
      </p:sp>
      <p:sp>
        <p:nvSpPr>
          <p:cNvPr id="4" name="Slide Number Placeholder 3"/>
          <p:cNvSpPr>
            <a:spLocks noGrp="1"/>
          </p:cNvSpPr>
          <p:nvPr>
            <p:ph type="sldNum" sz="quarter" idx="5"/>
          </p:nvPr>
        </p:nvSpPr>
        <p:spPr/>
        <p:txBody>
          <a:bodyPr/>
          <a:lstStyle/>
          <a:p>
            <a:fld id="{9C981081-EDD3-5643-915B-181B21F7278F}" type="slidenum">
              <a:rPr lang="en-US" smtClean="0"/>
              <a:t>12</a:t>
            </a:fld>
            <a:endParaRPr lang="en-US"/>
          </a:p>
        </p:txBody>
      </p:sp>
    </p:spTree>
    <p:extLst>
      <p:ext uri="{BB962C8B-B14F-4D97-AF65-F5344CB8AC3E}">
        <p14:creationId xmlns:p14="http://schemas.microsoft.com/office/powerpoint/2010/main" val="102021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Run quiz</a:t>
            </a:r>
          </a:p>
        </p:txBody>
      </p:sp>
      <p:sp>
        <p:nvSpPr>
          <p:cNvPr id="4" name="Slide Number Placeholder 3"/>
          <p:cNvSpPr>
            <a:spLocks noGrp="1"/>
          </p:cNvSpPr>
          <p:nvPr>
            <p:ph type="sldNum" sz="quarter" idx="5"/>
          </p:nvPr>
        </p:nvSpPr>
        <p:spPr/>
        <p:txBody>
          <a:bodyPr/>
          <a:lstStyle/>
          <a:p>
            <a:fld id="{9C981081-EDD3-5643-915B-181B21F7278F}" type="slidenum">
              <a:rPr lang="en-US" smtClean="0"/>
              <a:t>14</a:t>
            </a:fld>
            <a:endParaRPr lang="en-US"/>
          </a:p>
        </p:txBody>
      </p:sp>
    </p:spTree>
    <p:extLst>
      <p:ext uri="{BB962C8B-B14F-4D97-AF65-F5344CB8AC3E}">
        <p14:creationId xmlns:p14="http://schemas.microsoft.com/office/powerpoint/2010/main" val="2248489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Climate – dengue, changes in climate can lead to the conditions, for example increased rainfall that are suitable for the mosquitos that can act as vectors for certain arboviruses</a:t>
            </a:r>
          </a:p>
          <a:p>
            <a:r>
              <a:rPr lang="en-GB" dirty="0"/>
              <a:t>Land use – P. </a:t>
            </a:r>
            <a:r>
              <a:rPr lang="en-GB" dirty="0" err="1"/>
              <a:t>knowlesi</a:t>
            </a:r>
            <a:r>
              <a:rPr lang="en-GB" dirty="0"/>
              <a:t>, increasing fractured forests can bring animal reservoir populations into contact with human habitation increasing the risk of this form of malaria</a:t>
            </a:r>
          </a:p>
          <a:p>
            <a:r>
              <a:rPr lang="en-GB" dirty="0"/>
              <a:t>Livestock – WNV, </a:t>
            </a:r>
            <a:r>
              <a:rPr lang="en-GB" dirty="0" err="1"/>
              <a:t>peridomestic</a:t>
            </a:r>
            <a:r>
              <a:rPr lang="en-GB" dirty="0"/>
              <a:t> livestock can act as amplifiers for pathogens</a:t>
            </a:r>
          </a:p>
          <a:p>
            <a:r>
              <a:rPr lang="en-GB" dirty="0"/>
              <a:t>Crops and farming – Lassa, rodents, particularly commensal rodents will change in abundance based on crop cycling and harvesting</a:t>
            </a:r>
          </a:p>
          <a:p>
            <a:r>
              <a:rPr lang="en-GB" dirty="0"/>
              <a:t>Geology – Leptospirosis, increased flooding or standing water can provide a greater number of locations for these pathogens to reside</a:t>
            </a:r>
          </a:p>
        </p:txBody>
      </p:sp>
      <p:sp>
        <p:nvSpPr>
          <p:cNvPr id="4" name="Slide Number Placeholder 3"/>
          <p:cNvSpPr>
            <a:spLocks noGrp="1"/>
          </p:cNvSpPr>
          <p:nvPr>
            <p:ph type="sldNum" sz="quarter" idx="5"/>
          </p:nvPr>
        </p:nvSpPr>
        <p:spPr/>
        <p:txBody>
          <a:bodyPr/>
          <a:lstStyle/>
          <a:p>
            <a:fld id="{9C981081-EDD3-5643-915B-181B21F7278F}" type="slidenum">
              <a:rPr lang="en-US" smtClean="0"/>
              <a:t>20</a:t>
            </a:fld>
            <a:endParaRPr lang="en-US"/>
          </a:p>
        </p:txBody>
      </p:sp>
    </p:spTree>
    <p:extLst>
      <p:ext uri="{BB962C8B-B14F-4D97-AF65-F5344CB8AC3E}">
        <p14:creationId xmlns:p14="http://schemas.microsoft.com/office/powerpoint/2010/main" val="2616709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Climatic niche, this is more related to expanding niche’s, or changing distributions based on climate conditions. For example mosquitos and altitude, expanding latitude.</a:t>
            </a:r>
          </a:p>
          <a:p>
            <a:r>
              <a:rPr lang="en-GB" dirty="0"/>
              <a:t>Population dynamics, for example Lassa and Lyme, changes in the reservoir population as part of natural cycles.</a:t>
            </a:r>
          </a:p>
          <a:p>
            <a:r>
              <a:rPr lang="en-GB" dirty="0"/>
              <a:t>Biotic interactions describe conditions in which different biological processes can interact to increase or decrease risk</a:t>
            </a:r>
          </a:p>
        </p:txBody>
      </p:sp>
      <p:sp>
        <p:nvSpPr>
          <p:cNvPr id="4" name="Slide Number Placeholder 3"/>
          <p:cNvSpPr>
            <a:spLocks noGrp="1"/>
          </p:cNvSpPr>
          <p:nvPr>
            <p:ph type="sldNum" sz="quarter" idx="5"/>
          </p:nvPr>
        </p:nvSpPr>
        <p:spPr/>
        <p:txBody>
          <a:bodyPr/>
          <a:lstStyle/>
          <a:p>
            <a:fld id="{9C981081-EDD3-5643-915B-181B21F7278F}" type="slidenum">
              <a:rPr lang="en-US" smtClean="0"/>
              <a:t>22</a:t>
            </a:fld>
            <a:endParaRPr lang="en-US"/>
          </a:p>
        </p:txBody>
      </p:sp>
    </p:spTree>
    <p:extLst>
      <p:ext uri="{BB962C8B-B14F-4D97-AF65-F5344CB8AC3E}">
        <p14:creationId xmlns:p14="http://schemas.microsoft.com/office/powerpoint/2010/main" val="3486721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7196669" y="1"/>
            <a:ext cx="4705351" cy="3429000"/>
          </a:xfrm>
        </p:spPr>
        <p:txBody>
          <a:bodyPr/>
          <a:lstStyle/>
          <a:p>
            <a:r>
              <a:rPr lang="en-GB"/>
              <a:t>Click icon to add picture</a:t>
            </a:r>
            <a:endParaRPr lang="en-US"/>
          </a:p>
        </p:txBody>
      </p:sp>
      <p:sp>
        <p:nvSpPr>
          <p:cNvPr id="13" name="Rectangle 12"/>
          <p:cNvSpPr/>
          <p:nvPr userDrawn="1"/>
        </p:nvSpPr>
        <p:spPr>
          <a:xfrm>
            <a:off x="11474246" y="1"/>
            <a:ext cx="717756" cy="6861369"/>
          </a:xfrm>
          <a:prstGeom prst="rect">
            <a:avLst/>
          </a:prstGeom>
          <a:solidFill>
            <a:srgbClr val="8F23B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2" name="Title 1"/>
          <p:cNvSpPr>
            <a:spLocks noGrp="1"/>
          </p:cNvSpPr>
          <p:nvPr>
            <p:ph type="title" hasCustomPrompt="1"/>
          </p:nvPr>
        </p:nvSpPr>
        <p:spPr/>
        <p:txBody>
          <a:bodyPr/>
          <a:lstStyle>
            <a:lvl1pPr>
              <a:defRPr>
                <a:solidFill>
                  <a:srgbClr val="8F23B3"/>
                </a:solidFill>
              </a:defRPr>
            </a:lvl1pPr>
          </a:lstStyle>
          <a:p>
            <a:r>
              <a:rPr lang="en-GB" dirty="0"/>
              <a:t>Presentation Title</a:t>
            </a:r>
            <a:endParaRPr lang="en-US" dirty="0"/>
          </a:p>
        </p:txBody>
      </p:sp>
      <p:sp>
        <p:nvSpPr>
          <p:cNvPr id="3" name="Date Placeholder 2"/>
          <p:cNvSpPr>
            <a:spLocks noGrp="1"/>
          </p:cNvSpPr>
          <p:nvPr>
            <p:ph type="dt" sz="half" idx="10"/>
          </p:nvPr>
        </p:nvSpPr>
        <p:spPr/>
        <p:txBody>
          <a:bodyPr/>
          <a:lstStyle/>
          <a:p>
            <a:fld id="{4FBFEDAD-B20C-374F-B947-6C4CE76BFE56}" type="datetime1">
              <a:rPr lang="en-GB" smtClean="0"/>
              <a:t>28/02/2020</a:t>
            </a:fld>
            <a:endParaRPr lang="en-US" dirty="0"/>
          </a:p>
        </p:txBody>
      </p:sp>
      <p:sp>
        <p:nvSpPr>
          <p:cNvPr id="4" name="Footer Placeholder 3"/>
          <p:cNvSpPr>
            <a:spLocks noGrp="1"/>
          </p:cNvSpPr>
          <p:nvPr>
            <p:ph type="ftr" sz="quarter" idx="11"/>
          </p:nvPr>
        </p:nvSpPr>
        <p:spPr/>
        <p:txBody>
          <a:bodyPr/>
          <a:lstStyle/>
          <a:p>
            <a:r>
              <a:rPr lang="en-US"/>
              <a:t>sli.do #Q689</a:t>
            </a:r>
            <a:endParaRPr lang="en-US" dirty="0"/>
          </a:p>
        </p:txBody>
      </p:sp>
      <p:sp>
        <p:nvSpPr>
          <p:cNvPr id="5" name="Slide Number Placeholder 4"/>
          <p:cNvSpPr>
            <a:spLocks noGrp="1"/>
          </p:cNvSpPr>
          <p:nvPr>
            <p:ph type="sldNum" sz="quarter" idx="12"/>
          </p:nvPr>
        </p:nvSpPr>
        <p:spPr/>
        <p:txBody>
          <a:bodyPr/>
          <a:lstStyle/>
          <a:p>
            <a:fld id="{392E2082-EBEF-BC4B-BAAB-0003CF8F9B03}" type="slidenum">
              <a:rPr lang="en-US" smtClean="0"/>
              <a:t>‹#›</a:t>
            </a:fld>
            <a:endParaRPr lang="en-US"/>
          </a:p>
        </p:txBody>
      </p:sp>
      <p:sp>
        <p:nvSpPr>
          <p:cNvPr id="10" name="Text Placeholder 9"/>
          <p:cNvSpPr>
            <a:spLocks noGrp="1"/>
          </p:cNvSpPr>
          <p:nvPr>
            <p:ph type="body" sz="quarter" idx="14" hasCustomPrompt="1"/>
          </p:nvPr>
        </p:nvSpPr>
        <p:spPr>
          <a:xfrm>
            <a:off x="1071035" y="4792663"/>
            <a:ext cx="5075767" cy="531812"/>
          </a:xfrm>
        </p:spPr>
        <p:txBody>
          <a:bodyPr>
            <a:normAutofit/>
          </a:bodyPr>
          <a:lstStyle>
            <a:lvl1pPr marL="0" indent="0">
              <a:buFontTx/>
              <a:buNone/>
              <a:defRPr sz="2400" baseline="0"/>
            </a:lvl1pPr>
          </a:lstStyle>
          <a:p>
            <a:pPr lvl="0"/>
            <a:r>
              <a:rPr lang="en-GB" dirty="0"/>
              <a:t>Your Name</a:t>
            </a:r>
            <a:endParaRPr lang="en-US" dirty="0"/>
          </a:p>
        </p:txBody>
      </p:sp>
      <p:sp>
        <p:nvSpPr>
          <p:cNvPr id="9" name="Vertical Text Placeholder 8"/>
          <p:cNvSpPr>
            <a:spLocks noGrp="1"/>
          </p:cNvSpPr>
          <p:nvPr>
            <p:ph type="body" orient="vert" sz="quarter" idx="15" hasCustomPrompt="1"/>
          </p:nvPr>
        </p:nvSpPr>
        <p:spPr>
          <a:xfrm rot="10800000">
            <a:off x="11582399" y="440640"/>
            <a:ext cx="589808" cy="5915710"/>
          </a:xfrm>
        </p:spPr>
        <p:txBody>
          <a:bodyPr vert="eaVert">
            <a:normAutofit/>
          </a:bodyPr>
          <a:lstStyle>
            <a:lvl1pPr marL="0" indent="0">
              <a:buNone/>
              <a:defRPr sz="2400">
                <a:solidFill>
                  <a:schemeClr val="bg1"/>
                </a:solidFill>
              </a:defRPr>
            </a:lvl1pPr>
            <a:lvl2pPr marL="342900" indent="0">
              <a:buNone/>
              <a:defRPr/>
            </a:lvl2pPr>
            <a:lvl3pPr marL="685800" indent="0">
              <a:buNone/>
              <a:defRPr/>
            </a:lvl3pPr>
            <a:lvl4pPr marL="1028700" indent="0">
              <a:buNone/>
              <a:defRPr/>
            </a:lvl4pPr>
            <a:lvl5pPr marL="1371600" indent="0">
              <a:buNone/>
              <a:defRPr/>
            </a:lvl5pPr>
          </a:lstStyle>
          <a:p>
            <a:pPr lvl="0"/>
            <a:r>
              <a:rPr lang="en-GB" dirty="0"/>
              <a:t>Strap Line To Go Here</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2532" y="254261"/>
            <a:ext cx="2340723" cy="1390389"/>
          </a:xfrm>
          <a:prstGeom prst="rect">
            <a:avLst/>
          </a:prstGeom>
        </p:spPr>
      </p:pic>
    </p:spTree>
    <p:extLst>
      <p:ext uri="{BB962C8B-B14F-4D97-AF65-F5344CB8AC3E}">
        <p14:creationId xmlns:p14="http://schemas.microsoft.com/office/powerpoint/2010/main" val="2612694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 no bac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735466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 Purple ">
    <p:bg>
      <p:bgPr>
        <a:solidFill>
          <a:srgbClr val="8F23B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3060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 Purple">
    <p:bg>
      <p:bgPr>
        <a:solidFill>
          <a:srgbClr val="8F23B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54102" y="2729160"/>
            <a:ext cx="10510969" cy="1143000"/>
          </a:xfrm>
        </p:spPr>
        <p:txBody>
          <a:bodyPr/>
          <a:lstStyle>
            <a:lvl1pPr>
              <a:defRPr>
                <a:solidFill>
                  <a:srgbClr val="FFFFFF"/>
                </a:solidFill>
              </a:defRPr>
            </a:lvl1pPr>
          </a:lstStyle>
          <a:p>
            <a:r>
              <a:rPr lang="en-GB" dirty="0"/>
              <a:t>Slide Title</a:t>
            </a:r>
            <a:endParaRPr lang="en-US" dirty="0"/>
          </a:p>
        </p:txBody>
      </p:sp>
    </p:spTree>
    <p:extLst>
      <p:ext uri="{BB962C8B-B14F-4D97-AF65-F5344CB8AC3E}">
        <p14:creationId xmlns:p14="http://schemas.microsoft.com/office/powerpoint/2010/main" val="21052495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7F708-6F16-2B4A-AA7D-58F85F78C57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88A0DCA-EC06-2F4B-8528-8BD8538222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67B45550-0366-1D46-9D88-F7AD2E1EA53F}"/>
              </a:ext>
            </a:extLst>
          </p:cNvPr>
          <p:cNvSpPr>
            <a:spLocks noGrp="1"/>
          </p:cNvSpPr>
          <p:nvPr>
            <p:ph type="dt" sz="half" idx="10"/>
          </p:nvPr>
        </p:nvSpPr>
        <p:spPr/>
        <p:txBody>
          <a:bodyPr/>
          <a:lstStyle/>
          <a:p>
            <a:fld id="{EDD98A03-17EA-3F41-87C4-DC2C18F29B86}" type="datetime1">
              <a:rPr lang="en-GB" smtClean="0"/>
              <a:t>28/02/2020</a:t>
            </a:fld>
            <a:endParaRPr lang="en-US" dirty="0"/>
          </a:p>
        </p:txBody>
      </p:sp>
      <p:sp>
        <p:nvSpPr>
          <p:cNvPr id="5" name="Footer Placeholder 4">
            <a:extLst>
              <a:ext uri="{FF2B5EF4-FFF2-40B4-BE49-F238E27FC236}">
                <a16:creationId xmlns:a16="http://schemas.microsoft.com/office/drawing/2014/main" id="{94371A2E-D21A-3445-82BE-F4917CC19EFF}"/>
              </a:ext>
            </a:extLst>
          </p:cNvPr>
          <p:cNvSpPr>
            <a:spLocks noGrp="1"/>
          </p:cNvSpPr>
          <p:nvPr>
            <p:ph type="ftr" sz="quarter" idx="11"/>
          </p:nvPr>
        </p:nvSpPr>
        <p:spPr/>
        <p:txBody>
          <a:bodyPr/>
          <a:lstStyle/>
          <a:p>
            <a:r>
              <a:rPr lang="en-US"/>
              <a:t>sli.do #Q689</a:t>
            </a:r>
            <a:endParaRPr lang="en-US" dirty="0"/>
          </a:p>
        </p:txBody>
      </p:sp>
      <p:sp>
        <p:nvSpPr>
          <p:cNvPr id="6" name="Slide Number Placeholder 5">
            <a:extLst>
              <a:ext uri="{FF2B5EF4-FFF2-40B4-BE49-F238E27FC236}">
                <a16:creationId xmlns:a16="http://schemas.microsoft.com/office/drawing/2014/main" id="{C6CF702C-A393-4444-A927-2D2FC97FCECF}"/>
              </a:ext>
            </a:extLst>
          </p:cNvPr>
          <p:cNvSpPr>
            <a:spLocks noGrp="1"/>
          </p:cNvSpPr>
          <p:nvPr>
            <p:ph type="sldNum" sz="quarter" idx="12"/>
          </p:nvPr>
        </p:nvSpPr>
        <p:spPr/>
        <p:txBody>
          <a:bodyPr/>
          <a:lstStyle/>
          <a:p>
            <a:fld id="{392E2082-EBEF-BC4B-BAAB-0003CF8F9B03}" type="slidenum">
              <a:rPr lang="en-US" smtClean="0"/>
              <a:pPr/>
              <a:t>‹#›</a:t>
            </a:fld>
            <a:endParaRPr lang="en-US" dirty="0"/>
          </a:p>
        </p:txBody>
      </p:sp>
    </p:spTree>
    <p:extLst>
      <p:ext uri="{BB962C8B-B14F-4D97-AF65-F5344CB8AC3E}">
        <p14:creationId xmlns:p14="http://schemas.microsoft.com/office/powerpoint/2010/main" val="2934022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ain - 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1433" y="311509"/>
            <a:ext cx="10510969" cy="1143000"/>
          </a:xfrm>
        </p:spPr>
        <p:txBody>
          <a:bodyPr>
            <a:normAutofit/>
          </a:bodyPr>
          <a:lstStyle>
            <a:lvl1pPr algn="l">
              <a:defRPr sz="3200">
                <a:solidFill>
                  <a:srgbClr val="8F23B3"/>
                </a:solidFill>
              </a:defRPr>
            </a:lvl1pPr>
          </a:lstStyle>
          <a:p>
            <a:r>
              <a:rPr lang="en-GB" dirty="0"/>
              <a:t>Slide Title</a:t>
            </a:r>
            <a:endParaRPr lang="en-US" dirty="0"/>
          </a:p>
        </p:txBody>
      </p:sp>
      <p:sp>
        <p:nvSpPr>
          <p:cNvPr id="3" name="Content Placeholder 2"/>
          <p:cNvSpPr>
            <a:spLocks noGrp="1"/>
          </p:cNvSpPr>
          <p:nvPr>
            <p:ph sz="half" idx="1" hasCustomPrompt="1"/>
          </p:nvPr>
        </p:nvSpPr>
        <p:spPr>
          <a:xfrm>
            <a:off x="1071432" y="1857027"/>
            <a:ext cx="10510969" cy="4269139"/>
          </a:xfrm>
        </p:spPr>
        <p:txBody>
          <a:bodyPr/>
          <a:lstStyle>
            <a:lvl1pPr marL="257175" indent="-257175">
              <a:buSzPct val="50000"/>
              <a:buFontTx/>
              <a:buBlip>
                <a:blip r:embed="rId2"/>
              </a:buBlip>
              <a:defRPr sz="2800"/>
            </a:lvl1pPr>
            <a:lvl2pPr marL="557213" indent="-214313">
              <a:buClr>
                <a:srgbClr val="8F23B3"/>
              </a:buClr>
              <a:buFont typeface="Arial"/>
              <a:buChar char="•"/>
              <a:defRPr sz="2400"/>
            </a:lvl2pPr>
            <a:lvl3pPr marL="857250" indent="-171450">
              <a:buClr>
                <a:srgbClr val="8F23B3"/>
              </a:buClr>
              <a:buSzPct val="80000"/>
              <a:buFont typeface="Wingdings" charset="2"/>
              <a:buChar char="§"/>
              <a:defRPr sz="2400"/>
            </a:lvl3pPr>
            <a:lvl4pPr marL="1200150" indent="-171450">
              <a:buClr>
                <a:srgbClr val="8F23B3"/>
              </a:buClr>
              <a:buSzPct val="80000"/>
              <a:buFont typeface="Courier New"/>
              <a:buChar char="o"/>
              <a:defRPr sz="2400"/>
            </a:lvl4pPr>
            <a:lvl5pPr marL="1543050" indent="-171450">
              <a:buClr>
                <a:srgbClr val="8F23B3"/>
              </a:buClr>
              <a:buFont typeface="Lucida Grande"/>
              <a:buChar char="-"/>
              <a:defRPr sz="2400"/>
            </a:lvl5pPr>
            <a:lvl6pPr>
              <a:defRPr sz="1350"/>
            </a:lvl6pPr>
            <a:lvl7pPr>
              <a:defRPr sz="1350"/>
            </a:lvl7pPr>
            <a:lvl8pPr>
              <a:defRPr sz="1350"/>
            </a:lvl8pPr>
            <a:lvl9pPr>
              <a:defRPr sz="1350"/>
            </a:lvl9pPr>
          </a:lstStyle>
          <a:p>
            <a:pPr lvl="0"/>
            <a:r>
              <a:rPr lang="en-US" dirty="0"/>
              <a:t>Top level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E4D99A0-C4F3-A94B-899B-2A28737E154D}" type="datetime1">
              <a:rPr lang="en-GB" smtClean="0"/>
              <a:t>28/02/2020</a:t>
            </a:fld>
            <a:endParaRPr lang="en-US"/>
          </a:p>
        </p:txBody>
      </p:sp>
      <p:sp>
        <p:nvSpPr>
          <p:cNvPr id="6" name="Footer Placeholder 5"/>
          <p:cNvSpPr>
            <a:spLocks noGrp="1"/>
          </p:cNvSpPr>
          <p:nvPr>
            <p:ph type="ftr" sz="quarter" idx="11"/>
          </p:nvPr>
        </p:nvSpPr>
        <p:spPr/>
        <p:txBody>
          <a:bodyPr/>
          <a:lstStyle/>
          <a:p>
            <a:r>
              <a:rPr lang="en-US"/>
              <a:t>sli.do #Q689</a:t>
            </a:r>
          </a:p>
        </p:txBody>
      </p:sp>
      <p:sp>
        <p:nvSpPr>
          <p:cNvPr id="7" name="Slide Number Placeholder 6"/>
          <p:cNvSpPr>
            <a:spLocks noGrp="1"/>
          </p:cNvSpPr>
          <p:nvPr>
            <p:ph type="sldNum" sz="quarter" idx="12"/>
          </p:nvPr>
        </p:nvSpPr>
        <p:spPr/>
        <p:txBody>
          <a:bodyPr/>
          <a:lstStyle/>
          <a:p>
            <a:fld id="{392E2082-EBEF-BC4B-BAAB-0003CF8F9B03}" type="slidenum">
              <a:rPr lang="en-US" smtClean="0"/>
              <a:t>‹#›</a:t>
            </a:fld>
            <a:endParaRPr lang="en-US"/>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3255" y="5502141"/>
            <a:ext cx="318619" cy="838471"/>
          </a:xfrm>
          <a:prstGeom prst="rect">
            <a:avLst/>
          </a:prstGeom>
        </p:spPr>
      </p:pic>
      <p:sp>
        <p:nvSpPr>
          <p:cNvPr id="9" name="Rectangle 8"/>
          <p:cNvSpPr/>
          <p:nvPr userDrawn="1"/>
        </p:nvSpPr>
        <p:spPr>
          <a:xfrm>
            <a:off x="359203" y="6352980"/>
            <a:ext cx="288000" cy="505020"/>
          </a:xfrm>
          <a:prstGeom prst="rect">
            <a:avLst/>
          </a:prstGeom>
          <a:solidFill>
            <a:srgbClr val="8F23B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10" name="Rectangle 9"/>
          <p:cNvSpPr/>
          <p:nvPr userDrawn="1"/>
        </p:nvSpPr>
        <p:spPr>
          <a:xfrm>
            <a:off x="356759" y="973396"/>
            <a:ext cx="288000" cy="4516375"/>
          </a:xfrm>
          <a:prstGeom prst="rect">
            <a:avLst/>
          </a:prstGeom>
          <a:gradFill>
            <a:gsLst>
              <a:gs pos="0">
                <a:schemeClr val="bg1"/>
              </a:gs>
              <a:gs pos="99000">
                <a:srgbClr val="8F23B3"/>
              </a:gs>
            </a:gsLst>
            <a:lin ang="5400000" scaled="1"/>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Tree>
    <p:extLst>
      <p:ext uri="{BB962C8B-B14F-4D97-AF65-F5344CB8AC3E}">
        <p14:creationId xmlns:p14="http://schemas.microsoft.com/office/powerpoint/2010/main" val="1031680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creen - Bullets">
    <p:spTree>
      <p:nvGrpSpPr>
        <p:cNvPr id="1" name=""/>
        <p:cNvGrpSpPr/>
        <p:nvPr/>
      </p:nvGrpSpPr>
      <p:grpSpPr>
        <a:xfrm>
          <a:off x="0" y="0"/>
          <a:ext cx="0" cy="0"/>
          <a:chOff x="0" y="0"/>
          <a:chExt cx="0" cy="0"/>
        </a:xfrm>
      </p:grpSpPr>
      <p:sp>
        <p:nvSpPr>
          <p:cNvPr id="7" name="Picture Placeholder 7"/>
          <p:cNvSpPr>
            <a:spLocks noGrp="1"/>
          </p:cNvSpPr>
          <p:nvPr>
            <p:ph type="pic" sz="quarter" idx="13"/>
          </p:nvPr>
        </p:nvSpPr>
        <p:spPr>
          <a:xfrm>
            <a:off x="7196669" y="369174"/>
            <a:ext cx="4705351" cy="2511425"/>
          </a:xfrm>
        </p:spPr>
        <p:txBody>
          <a:bodyPr/>
          <a:lstStyle/>
          <a:p>
            <a:r>
              <a:rPr lang="en-GB"/>
              <a:t>Click icon to add picture</a:t>
            </a:r>
            <a:endParaRPr lang="en-US"/>
          </a:p>
        </p:txBody>
      </p:sp>
      <p:sp>
        <p:nvSpPr>
          <p:cNvPr id="14" name="Rectangle 13"/>
          <p:cNvSpPr/>
          <p:nvPr userDrawn="1"/>
        </p:nvSpPr>
        <p:spPr>
          <a:xfrm>
            <a:off x="11474246" y="1"/>
            <a:ext cx="717756" cy="6861369"/>
          </a:xfrm>
          <a:prstGeom prst="rect">
            <a:avLst/>
          </a:prstGeom>
          <a:solidFill>
            <a:srgbClr val="8F23B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2" name="Title 1"/>
          <p:cNvSpPr>
            <a:spLocks noGrp="1"/>
          </p:cNvSpPr>
          <p:nvPr>
            <p:ph type="title" hasCustomPrompt="1"/>
          </p:nvPr>
        </p:nvSpPr>
        <p:spPr/>
        <p:txBody>
          <a:bodyPr/>
          <a:lstStyle>
            <a:lvl1pPr algn="l">
              <a:defRPr>
                <a:solidFill>
                  <a:srgbClr val="8F23B3"/>
                </a:solidFill>
              </a:defRPr>
            </a:lvl1pPr>
          </a:lstStyle>
          <a:p>
            <a:r>
              <a:rPr lang="en-GB" dirty="0"/>
              <a:t>Presentation Title</a:t>
            </a:r>
            <a:endParaRPr lang="en-US" dirty="0"/>
          </a:p>
        </p:txBody>
      </p:sp>
      <p:sp>
        <p:nvSpPr>
          <p:cNvPr id="3" name="Content Placeholder 2"/>
          <p:cNvSpPr>
            <a:spLocks noGrp="1"/>
          </p:cNvSpPr>
          <p:nvPr>
            <p:ph idx="1"/>
          </p:nvPr>
        </p:nvSpPr>
        <p:spPr>
          <a:xfrm>
            <a:off x="1071432" y="4576102"/>
            <a:ext cx="10507267" cy="1650950"/>
          </a:xfrm>
        </p:spPr>
        <p:txBody>
          <a:bodyPr/>
          <a:lstStyle>
            <a:lvl1pPr marL="257175" indent="-257175">
              <a:buClr>
                <a:srgbClr val="8F23B3"/>
              </a:buClr>
              <a:buSzPct val="70000"/>
              <a:buFontTx/>
              <a:buBlip>
                <a:blip r:embed="rId2"/>
              </a:buBlip>
              <a:defRPr/>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F37EDE6-4565-8542-AD15-E4CA85916BAB}" type="datetime1">
              <a:rPr lang="en-GB" smtClean="0"/>
              <a:t>28/02/2020</a:t>
            </a:fld>
            <a:endParaRPr lang="en-US"/>
          </a:p>
        </p:txBody>
      </p:sp>
      <p:sp>
        <p:nvSpPr>
          <p:cNvPr id="5" name="Footer Placeholder 4"/>
          <p:cNvSpPr>
            <a:spLocks noGrp="1"/>
          </p:cNvSpPr>
          <p:nvPr>
            <p:ph type="ftr" sz="quarter" idx="11"/>
          </p:nvPr>
        </p:nvSpPr>
        <p:spPr/>
        <p:txBody>
          <a:bodyPr/>
          <a:lstStyle/>
          <a:p>
            <a:r>
              <a:rPr lang="en-US"/>
              <a:t>sli.do #Q689</a:t>
            </a:r>
            <a:endParaRPr lang="en-US" dirty="0"/>
          </a:p>
        </p:txBody>
      </p:sp>
      <p:sp>
        <p:nvSpPr>
          <p:cNvPr id="6" name="Slide Number Placeholder 5"/>
          <p:cNvSpPr>
            <a:spLocks noGrp="1"/>
          </p:cNvSpPr>
          <p:nvPr>
            <p:ph type="sldNum" sz="quarter" idx="12"/>
          </p:nvPr>
        </p:nvSpPr>
        <p:spPr/>
        <p:txBody>
          <a:bodyPr/>
          <a:lstStyle/>
          <a:p>
            <a:fld id="{392E2082-EBEF-BC4B-BAAB-0003CF8F9B03}" type="slidenum">
              <a:rPr lang="en-US" smtClean="0"/>
              <a:t>‹#›</a:t>
            </a:fld>
            <a:endParaRPr lang="en-US"/>
          </a:p>
        </p:txBody>
      </p:sp>
      <p:sp>
        <p:nvSpPr>
          <p:cNvPr id="9" name="Vertical Text Placeholder 8"/>
          <p:cNvSpPr>
            <a:spLocks noGrp="1"/>
          </p:cNvSpPr>
          <p:nvPr>
            <p:ph type="body" orient="vert" sz="quarter" idx="15" hasCustomPrompt="1"/>
          </p:nvPr>
        </p:nvSpPr>
        <p:spPr>
          <a:xfrm rot="10800000">
            <a:off x="11582399" y="440640"/>
            <a:ext cx="589808" cy="5915710"/>
          </a:xfrm>
        </p:spPr>
        <p:txBody>
          <a:bodyPr vert="eaVert">
            <a:normAutofit/>
          </a:bodyPr>
          <a:lstStyle>
            <a:lvl1pPr marL="0" indent="0">
              <a:buNone/>
              <a:defRPr sz="1500">
                <a:solidFill>
                  <a:schemeClr val="bg1"/>
                </a:solidFill>
              </a:defRPr>
            </a:lvl1pPr>
            <a:lvl2pPr marL="342900" indent="0">
              <a:buNone/>
              <a:defRPr/>
            </a:lvl2pPr>
            <a:lvl3pPr marL="685800" indent="0">
              <a:buNone/>
              <a:defRPr/>
            </a:lvl3pPr>
            <a:lvl4pPr marL="1028700" indent="0">
              <a:buNone/>
              <a:defRPr/>
            </a:lvl4pPr>
            <a:lvl5pPr marL="1371600" indent="0">
              <a:buNone/>
              <a:defRPr/>
            </a:lvl5pPr>
          </a:lstStyle>
          <a:p>
            <a:pPr lvl="0"/>
            <a:r>
              <a:rPr lang="en-GB" dirty="0"/>
              <a:t>Strap Line To Go Here</a:t>
            </a:r>
          </a:p>
        </p:txBody>
      </p:sp>
      <p:pic>
        <p:nvPicPr>
          <p:cNvPr id="15" name="Picture 1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2532" y="254261"/>
            <a:ext cx="2340723" cy="1390389"/>
          </a:xfrm>
          <a:prstGeom prst="rect">
            <a:avLst/>
          </a:prstGeom>
        </p:spPr>
      </p:pic>
    </p:spTree>
    <p:extLst>
      <p:ext uri="{BB962C8B-B14F-4D97-AF65-F5344CB8AC3E}">
        <p14:creationId xmlns:p14="http://schemas.microsoft.com/office/powerpoint/2010/main" val="3986332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ain - No Bullets">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1064686" y="1857931"/>
            <a:ext cx="10517713" cy="4319323"/>
          </a:xfrm>
        </p:spPr>
        <p:txBody>
          <a:bodyPr anchor="t" anchorCtr="0">
            <a:normAutofit/>
          </a:bodyPr>
          <a:lstStyle>
            <a:lvl1pPr marL="0" indent="0">
              <a:buNone/>
              <a:defRPr sz="2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dirty="0"/>
              <a:t>Slide text</a:t>
            </a:r>
          </a:p>
        </p:txBody>
      </p:sp>
      <p:sp>
        <p:nvSpPr>
          <p:cNvPr id="4" name="Date Placeholder 3"/>
          <p:cNvSpPr>
            <a:spLocks noGrp="1"/>
          </p:cNvSpPr>
          <p:nvPr>
            <p:ph type="dt" sz="half" idx="10"/>
          </p:nvPr>
        </p:nvSpPr>
        <p:spPr/>
        <p:txBody>
          <a:bodyPr/>
          <a:lstStyle/>
          <a:p>
            <a:fld id="{E55435F2-87A2-7B49-8D21-C43445E814EE}" type="datetime1">
              <a:rPr lang="en-GB" smtClean="0"/>
              <a:t>28/02/2020</a:t>
            </a:fld>
            <a:endParaRPr lang="en-US" dirty="0"/>
          </a:p>
        </p:txBody>
      </p:sp>
      <p:sp>
        <p:nvSpPr>
          <p:cNvPr id="5" name="Footer Placeholder 4"/>
          <p:cNvSpPr>
            <a:spLocks noGrp="1"/>
          </p:cNvSpPr>
          <p:nvPr>
            <p:ph type="ftr" sz="quarter" idx="11"/>
          </p:nvPr>
        </p:nvSpPr>
        <p:spPr/>
        <p:txBody>
          <a:bodyPr/>
          <a:lstStyle/>
          <a:p>
            <a:r>
              <a:rPr lang="en-US"/>
              <a:t>sli.do #Q689</a:t>
            </a:r>
            <a:endParaRPr lang="en-US" dirty="0"/>
          </a:p>
        </p:txBody>
      </p:sp>
      <p:sp>
        <p:nvSpPr>
          <p:cNvPr id="6" name="Slide Number Placeholder 5"/>
          <p:cNvSpPr>
            <a:spLocks noGrp="1"/>
          </p:cNvSpPr>
          <p:nvPr>
            <p:ph type="sldNum" sz="quarter" idx="12"/>
          </p:nvPr>
        </p:nvSpPr>
        <p:spPr/>
        <p:txBody>
          <a:bodyPr/>
          <a:lstStyle/>
          <a:p>
            <a:fld id="{392E2082-EBEF-BC4B-BAAB-0003CF8F9B03}" type="slidenum">
              <a:rPr lang="en-US" smtClean="0"/>
              <a:t>‹#›</a:t>
            </a:fld>
            <a:endParaRPr lang="en-US"/>
          </a:p>
        </p:txBody>
      </p:sp>
      <p:sp>
        <p:nvSpPr>
          <p:cNvPr id="7" name="Title 1"/>
          <p:cNvSpPr>
            <a:spLocks noGrp="1"/>
          </p:cNvSpPr>
          <p:nvPr>
            <p:ph type="title" hasCustomPrompt="1"/>
          </p:nvPr>
        </p:nvSpPr>
        <p:spPr>
          <a:xfrm>
            <a:off x="1071433" y="311509"/>
            <a:ext cx="10510969" cy="1143000"/>
          </a:xfrm>
        </p:spPr>
        <p:txBody>
          <a:bodyPr>
            <a:normAutofit/>
          </a:bodyPr>
          <a:lstStyle>
            <a:lvl1pPr algn="l">
              <a:defRPr sz="3200">
                <a:solidFill>
                  <a:srgbClr val="8F23B3"/>
                </a:solidFill>
              </a:defRPr>
            </a:lvl1pPr>
          </a:lstStyle>
          <a:p>
            <a:r>
              <a:rPr lang="en-GB" dirty="0"/>
              <a:t>Slide Title</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3255" y="5502141"/>
            <a:ext cx="318619" cy="838471"/>
          </a:xfrm>
          <a:prstGeom prst="rect">
            <a:avLst/>
          </a:prstGeom>
        </p:spPr>
      </p:pic>
      <p:sp>
        <p:nvSpPr>
          <p:cNvPr id="10" name="Rectangle 9"/>
          <p:cNvSpPr/>
          <p:nvPr userDrawn="1"/>
        </p:nvSpPr>
        <p:spPr>
          <a:xfrm>
            <a:off x="356759" y="973396"/>
            <a:ext cx="288000" cy="4516375"/>
          </a:xfrm>
          <a:prstGeom prst="rect">
            <a:avLst/>
          </a:prstGeom>
          <a:gradFill>
            <a:gsLst>
              <a:gs pos="0">
                <a:schemeClr val="bg1"/>
              </a:gs>
              <a:gs pos="99000">
                <a:srgbClr val="8F23B3"/>
              </a:gs>
            </a:gsLst>
            <a:lin ang="5400000" scaled="1"/>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11" name="Rectangle 10"/>
          <p:cNvSpPr/>
          <p:nvPr userDrawn="1"/>
        </p:nvSpPr>
        <p:spPr>
          <a:xfrm>
            <a:off x="359203" y="6352980"/>
            <a:ext cx="288000" cy="505020"/>
          </a:xfrm>
          <a:prstGeom prst="rect">
            <a:avLst/>
          </a:prstGeom>
          <a:solidFill>
            <a:srgbClr val="8F23B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Tree>
    <p:extLst>
      <p:ext uri="{BB962C8B-B14F-4D97-AF65-F5344CB8AC3E}">
        <p14:creationId xmlns:p14="http://schemas.microsoft.com/office/powerpoint/2010/main" val="1749473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9497E6C2-C69D-214E-A711-CFA7BAC9C31B}" type="datetime1">
              <a:rPr lang="en-GB" smtClean="0"/>
              <a:t>28/02/2020</a:t>
            </a:fld>
            <a:endParaRPr lang="en-US" dirty="0"/>
          </a:p>
        </p:txBody>
      </p:sp>
      <p:sp>
        <p:nvSpPr>
          <p:cNvPr id="8" name="Footer Placeholder 7"/>
          <p:cNvSpPr>
            <a:spLocks noGrp="1"/>
          </p:cNvSpPr>
          <p:nvPr>
            <p:ph type="ftr" sz="quarter" idx="11"/>
          </p:nvPr>
        </p:nvSpPr>
        <p:spPr/>
        <p:txBody>
          <a:bodyPr/>
          <a:lstStyle/>
          <a:p>
            <a:r>
              <a:rPr lang="en-US"/>
              <a:t>sli.do #Q689</a:t>
            </a:r>
          </a:p>
        </p:txBody>
      </p:sp>
      <p:sp>
        <p:nvSpPr>
          <p:cNvPr id="9" name="Slide Number Placeholder 8"/>
          <p:cNvSpPr>
            <a:spLocks noGrp="1"/>
          </p:cNvSpPr>
          <p:nvPr>
            <p:ph type="sldNum" sz="quarter" idx="12"/>
          </p:nvPr>
        </p:nvSpPr>
        <p:spPr/>
        <p:txBody>
          <a:bodyPr/>
          <a:lstStyle/>
          <a:p>
            <a:fld id="{392E2082-EBEF-BC4B-BAAB-0003CF8F9B03}" type="slidenum">
              <a:rPr lang="en-US" smtClean="0"/>
              <a:t>‹#›</a:t>
            </a:fld>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3255" y="5502141"/>
            <a:ext cx="318619" cy="838471"/>
          </a:xfrm>
          <a:prstGeom prst="rect">
            <a:avLst/>
          </a:prstGeom>
        </p:spPr>
      </p:pic>
      <p:sp>
        <p:nvSpPr>
          <p:cNvPr id="12" name="Rectangle 11"/>
          <p:cNvSpPr/>
          <p:nvPr userDrawn="1"/>
        </p:nvSpPr>
        <p:spPr>
          <a:xfrm>
            <a:off x="356759" y="973396"/>
            <a:ext cx="288000" cy="4516375"/>
          </a:xfrm>
          <a:prstGeom prst="rect">
            <a:avLst/>
          </a:prstGeom>
          <a:gradFill>
            <a:gsLst>
              <a:gs pos="0">
                <a:schemeClr val="bg1"/>
              </a:gs>
              <a:gs pos="99000">
                <a:srgbClr val="8F23B3"/>
              </a:gs>
            </a:gsLst>
            <a:lin ang="5400000" scaled="1"/>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13" name="Rectangle 12"/>
          <p:cNvSpPr/>
          <p:nvPr userDrawn="1"/>
        </p:nvSpPr>
        <p:spPr>
          <a:xfrm>
            <a:off x="359203" y="6352980"/>
            <a:ext cx="288000" cy="505020"/>
          </a:xfrm>
          <a:prstGeom prst="rect">
            <a:avLst/>
          </a:prstGeom>
          <a:solidFill>
            <a:srgbClr val="8F23B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11" name="Title 1">
            <a:extLst>
              <a:ext uri="{FF2B5EF4-FFF2-40B4-BE49-F238E27FC236}">
                <a16:creationId xmlns:a16="http://schemas.microsoft.com/office/drawing/2014/main" id="{50EC16BF-6EC8-4321-BE3D-C69FAD1A8564}"/>
              </a:ext>
            </a:extLst>
          </p:cNvPr>
          <p:cNvSpPr>
            <a:spLocks noGrp="1"/>
          </p:cNvSpPr>
          <p:nvPr>
            <p:ph type="title" hasCustomPrompt="1"/>
          </p:nvPr>
        </p:nvSpPr>
        <p:spPr>
          <a:xfrm>
            <a:off x="1071433" y="311509"/>
            <a:ext cx="10510969" cy="1143000"/>
          </a:xfrm>
        </p:spPr>
        <p:txBody>
          <a:bodyPr>
            <a:normAutofit/>
          </a:bodyPr>
          <a:lstStyle>
            <a:lvl1pPr algn="l">
              <a:defRPr sz="3200">
                <a:solidFill>
                  <a:srgbClr val="8F23B3"/>
                </a:solidFill>
              </a:defRPr>
            </a:lvl1pPr>
          </a:lstStyle>
          <a:p>
            <a:r>
              <a:rPr lang="en-GB" dirty="0"/>
              <a:t>Slide Title</a:t>
            </a:r>
            <a:endParaRPr lang="en-US" dirty="0"/>
          </a:p>
        </p:txBody>
      </p:sp>
      <p:sp>
        <p:nvSpPr>
          <p:cNvPr id="15" name="Content Placeholder 2">
            <a:extLst>
              <a:ext uri="{FF2B5EF4-FFF2-40B4-BE49-F238E27FC236}">
                <a16:creationId xmlns:a16="http://schemas.microsoft.com/office/drawing/2014/main" id="{22F8359A-C3F1-4BE1-A556-4AFF029D17E6}"/>
              </a:ext>
            </a:extLst>
          </p:cNvPr>
          <p:cNvSpPr>
            <a:spLocks noGrp="1"/>
          </p:cNvSpPr>
          <p:nvPr>
            <p:ph idx="1" hasCustomPrompt="1"/>
          </p:nvPr>
        </p:nvSpPr>
        <p:spPr>
          <a:xfrm>
            <a:off x="6450948" y="1825625"/>
            <a:ext cx="5131453" cy="4255880"/>
          </a:xfrm>
        </p:spPr>
        <p:txBody>
          <a:bodyPr/>
          <a:lstStyle>
            <a:lvl1pPr>
              <a:defRPr sz="2800"/>
            </a:lvl1pPr>
            <a:lvl2pPr>
              <a:defRPr sz="2400"/>
            </a:lvl2pPr>
            <a:lvl3pPr>
              <a:defRPr sz="2400"/>
            </a:lvl3pPr>
            <a:lvl4pPr>
              <a:defRPr sz="2400"/>
            </a:lvl4pPr>
            <a:lvl5pPr>
              <a:defRPr sz="2400"/>
            </a:lvl5pPr>
            <a:lvl6pPr>
              <a:defRPr sz="1500"/>
            </a:lvl6pPr>
            <a:lvl7pPr>
              <a:defRPr sz="1500"/>
            </a:lvl7pPr>
            <a:lvl8pPr>
              <a:defRPr sz="1500"/>
            </a:lvl8pPr>
            <a:lvl9pPr>
              <a:defRPr sz="1500"/>
            </a:lvl9pPr>
          </a:lstStyle>
          <a:p>
            <a:pPr lvl="0"/>
            <a:r>
              <a:rPr lang="en-US" dirty="0"/>
              <a:t>Top level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a:extLst>
              <a:ext uri="{FF2B5EF4-FFF2-40B4-BE49-F238E27FC236}">
                <a16:creationId xmlns:a16="http://schemas.microsoft.com/office/drawing/2014/main" id="{9084A693-44E9-428D-9784-868200CD109A}"/>
              </a:ext>
            </a:extLst>
          </p:cNvPr>
          <p:cNvSpPr>
            <a:spLocks noGrp="1"/>
          </p:cNvSpPr>
          <p:nvPr>
            <p:ph idx="13" hasCustomPrompt="1"/>
          </p:nvPr>
        </p:nvSpPr>
        <p:spPr>
          <a:xfrm>
            <a:off x="1071664" y="1825625"/>
            <a:ext cx="5131453" cy="4255880"/>
          </a:xfrm>
        </p:spPr>
        <p:txBody>
          <a:bodyPr/>
          <a:lstStyle>
            <a:lvl1pPr>
              <a:defRPr sz="2800"/>
            </a:lvl1pPr>
            <a:lvl2pPr>
              <a:defRPr sz="2400"/>
            </a:lvl2pPr>
            <a:lvl3pPr>
              <a:defRPr sz="2400"/>
            </a:lvl3pPr>
            <a:lvl4pPr>
              <a:defRPr sz="2400"/>
            </a:lvl4pPr>
            <a:lvl5pPr>
              <a:defRPr sz="2400"/>
            </a:lvl5pPr>
            <a:lvl6pPr>
              <a:defRPr sz="1500"/>
            </a:lvl6pPr>
            <a:lvl7pPr>
              <a:defRPr sz="1500"/>
            </a:lvl7pPr>
            <a:lvl8pPr>
              <a:defRPr sz="1500"/>
            </a:lvl8pPr>
            <a:lvl9pPr>
              <a:defRPr sz="1500"/>
            </a:lvl9pPr>
          </a:lstStyle>
          <a:p>
            <a:pPr lvl="0"/>
            <a:r>
              <a:rPr lang="en-US" dirty="0"/>
              <a:t>Top level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619949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8F4393-C741-2E45-88AB-A3344D1CC0FB}" type="datetime1">
              <a:rPr lang="en-GB" smtClean="0"/>
              <a:t>28/02/2020</a:t>
            </a:fld>
            <a:endParaRPr lang="en-US"/>
          </a:p>
        </p:txBody>
      </p:sp>
      <p:sp>
        <p:nvSpPr>
          <p:cNvPr id="3" name="Footer Placeholder 2"/>
          <p:cNvSpPr>
            <a:spLocks noGrp="1"/>
          </p:cNvSpPr>
          <p:nvPr>
            <p:ph type="ftr" sz="quarter" idx="11"/>
          </p:nvPr>
        </p:nvSpPr>
        <p:spPr/>
        <p:txBody>
          <a:bodyPr/>
          <a:lstStyle/>
          <a:p>
            <a:r>
              <a:rPr lang="en-US"/>
              <a:t>sli.do #Q689</a:t>
            </a:r>
          </a:p>
        </p:txBody>
      </p:sp>
      <p:sp>
        <p:nvSpPr>
          <p:cNvPr id="4" name="Slide Number Placeholder 3"/>
          <p:cNvSpPr>
            <a:spLocks noGrp="1"/>
          </p:cNvSpPr>
          <p:nvPr>
            <p:ph type="sldNum" sz="quarter" idx="12"/>
          </p:nvPr>
        </p:nvSpPr>
        <p:spPr/>
        <p:txBody>
          <a:bodyPr/>
          <a:lstStyle/>
          <a:p>
            <a:fld id="{392E2082-EBEF-BC4B-BAAB-0003CF8F9B03}" type="slidenum">
              <a:rPr lang="en-US" smtClean="0"/>
              <a:t>‹#›</a:t>
            </a:fld>
            <a:endParaRPr lang="en-US"/>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3255" y="5502141"/>
            <a:ext cx="318619" cy="838471"/>
          </a:xfrm>
          <a:prstGeom prst="rect">
            <a:avLst/>
          </a:prstGeom>
        </p:spPr>
      </p:pic>
      <p:sp>
        <p:nvSpPr>
          <p:cNvPr id="7" name="Rectangle 6"/>
          <p:cNvSpPr/>
          <p:nvPr userDrawn="1"/>
        </p:nvSpPr>
        <p:spPr>
          <a:xfrm>
            <a:off x="356759" y="973396"/>
            <a:ext cx="288000" cy="4516375"/>
          </a:xfrm>
          <a:prstGeom prst="rect">
            <a:avLst/>
          </a:prstGeom>
          <a:gradFill>
            <a:gsLst>
              <a:gs pos="0">
                <a:schemeClr val="bg1"/>
              </a:gs>
              <a:gs pos="99000">
                <a:srgbClr val="8F23B3"/>
              </a:gs>
            </a:gsLst>
            <a:lin ang="5400000" scaled="1"/>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8" name="Rectangle 7"/>
          <p:cNvSpPr/>
          <p:nvPr userDrawn="1"/>
        </p:nvSpPr>
        <p:spPr>
          <a:xfrm>
            <a:off x="359203" y="6352980"/>
            <a:ext cx="288000" cy="505020"/>
          </a:xfrm>
          <a:prstGeom prst="rect">
            <a:avLst/>
          </a:prstGeom>
          <a:solidFill>
            <a:srgbClr val="8F23B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Tree>
    <p:extLst>
      <p:ext uri="{BB962C8B-B14F-4D97-AF65-F5344CB8AC3E}">
        <p14:creationId xmlns:p14="http://schemas.microsoft.com/office/powerpoint/2010/main" val="180771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977506" y="1870284"/>
            <a:ext cx="6604895" cy="4255880"/>
          </a:xfrm>
        </p:spPr>
        <p:txBody>
          <a:bodyPr/>
          <a:lstStyle>
            <a:lvl1pPr>
              <a:defRPr sz="2800"/>
            </a:lvl1pPr>
            <a:lvl2pPr>
              <a:defRPr sz="2400"/>
            </a:lvl2pPr>
            <a:lvl3pPr>
              <a:defRPr sz="2400"/>
            </a:lvl3pPr>
            <a:lvl4pPr>
              <a:defRPr sz="2400"/>
            </a:lvl4pPr>
            <a:lvl5pPr>
              <a:defRPr sz="2400"/>
            </a:lvl5pPr>
            <a:lvl6pPr>
              <a:defRPr sz="1500"/>
            </a:lvl6pPr>
            <a:lvl7pPr>
              <a:defRPr sz="1500"/>
            </a:lvl7pPr>
            <a:lvl8pPr>
              <a:defRPr sz="1500"/>
            </a:lvl8pPr>
            <a:lvl9pPr>
              <a:defRPr sz="1500"/>
            </a:lvl9pPr>
          </a:lstStyle>
          <a:p>
            <a:pPr lvl="0"/>
            <a:r>
              <a:rPr lang="en-US" dirty="0"/>
              <a:t>Top level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hasCustomPrompt="1"/>
          </p:nvPr>
        </p:nvSpPr>
        <p:spPr>
          <a:xfrm>
            <a:off x="1064778" y="1870284"/>
            <a:ext cx="3555908" cy="4255879"/>
          </a:xfrm>
        </p:spPr>
        <p:txBody>
          <a:bodyPr>
            <a:normAutofit/>
          </a:bodyPr>
          <a:lstStyle>
            <a:lvl1pPr marL="0" indent="0">
              <a:buNone/>
              <a:defRPr sz="24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Caption</a:t>
            </a:r>
          </a:p>
        </p:txBody>
      </p:sp>
      <p:sp>
        <p:nvSpPr>
          <p:cNvPr id="5" name="Date Placeholder 4"/>
          <p:cNvSpPr>
            <a:spLocks noGrp="1"/>
          </p:cNvSpPr>
          <p:nvPr>
            <p:ph type="dt" sz="half" idx="10"/>
          </p:nvPr>
        </p:nvSpPr>
        <p:spPr/>
        <p:txBody>
          <a:bodyPr/>
          <a:lstStyle/>
          <a:p>
            <a:fld id="{EC3A0FC0-E841-F841-87E7-41FA8EB18F8E}" type="datetime1">
              <a:rPr lang="en-GB" smtClean="0"/>
              <a:t>28/02/2020</a:t>
            </a:fld>
            <a:endParaRPr lang="en-US"/>
          </a:p>
        </p:txBody>
      </p:sp>
      <p:sp>
        <p:nvSpPr>
          <p:cNvPr id="6" name="Footer Placeholder 5"/>
          <p:cNvSpPr>
            <a:spLocks noGrp="1"/>
          </p:cNvSpPr>
          <p:nvPr>
            <p:ph type="ftr" sz="quarter" idx="11"/>
          </p:nvPr>
        </p:nvSpPr>
        <p:spPr/>
        <p:txBody>
          <a:bodyPr/>
          <a:lstStyle/>
          <a:p>
            <a:r>
              <a:rPr lang="en-US"/>
              <a:t>sli.do #Q689</a:t>
            </a:r>
          </a:p>
        </p:txBody>
      </p:sp>
      <p:sp>
        <p:nvSpPr>
          <p:cNvPr id="7" name="Slide Number Placeholder 6"/>
          <p:cNvSpPr>
            <a:spLocks noGrp="1"/>
          </p:cNvSpPr>
          <p:nvPr>
            <p:ph type="sldNum" sz="quarter" idx="12"/>
          </p:nvPr>
        </p:nvSpPr>
        <p:spPr/>
        <p:txBody>
          <a:bodyPr/>
          <a:lstStyle/>
          <a:p>
            <a:fld id="{392E2082-EBEF-BC4B-BAAB-0003CF8F9B03}" type="slidenum">
              <a:rPr lang="en-US" smtClean="0"/>
              <a:t>‹#›</a:t>
            </a:fld>
            <a:endParaRPr lang="en-US"/>
          </a:p>
        </p:txBody>
      </p:sp>
      <p:sp>
        <p:nvSpPr>
          <p:cNvPr id="8" name="Title 1"/>
          <p:cNvSpPr>
            <a:spLocks noGrp="1"/>
          </p:cNvSpPr>
          <p:nvPr>
            <p:ph type="title" hasCustomPrompt="1"/>
          </p:nvPr>
        </p:nvSpPr>
        <p:spPr>
          <a:xfrm>
            <a:off x="1071433" y="311509"/>
            <a:ext cx="10510969" cy="1143000"/>
          </a:xfrm>
        </p:spPr>
        <p:txBody>
          <a:bodyPr>
            <a:normAutofit/>
          </a:bodyPr>
          <a:lstStyle>
            <a:lvl1pPr algn="l">
              <a:defRPr sz="3200">
                <a:solidFill>
                  <a:srgbClr val="8F23B3"/>
                </a:solidFill>
              </a:defRPr>
            </a:lvl1pPr>
          </a:lstStyle>
          <a:p>
            <a:r>
              <a:rPr lang="en-GB" dirty="0"/>
              <a:t>Slide Title</a:t>
            </a:r>
            <a:endParaRPr lang="en-US" dirty="0"/>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3255" y="5502141"/>
            <a:ext cx="318619" cy="838471"/>
          </a:xfrm>
          <a:prstGeom prst="rect">
            <a:avLst/>
          </a:prstGeom>
        </p:spPr>
      </p:pic>
      <p:sp>
        <p:nvSpPr>
          <p:cNvPr id="11" name="Rectangle 10"/>
          <p:cNvSpPr/>
          <p:nvPr userDrawn="1"/>
        </p:nvSpPr>
        <p:spPr>
          <a:xfrm>
            <a:off x="356759" y="973396"/>
            <a:ext cx="288000" cy="4516375"/>
          </a:xfrm>
          <a:prstGeom prst="rect">
            <a:avLst/>
          </a:prstGeom>
          <a:gradFill>
            <a:gsLst>
              <a:gs pos="0">
                <a:schemeClr val="bg1"/>
              </a:gs>
              <a:gs pos="99000">
                <a:srgbClr val="8F23B3"/>
              </a:gs>
            </a:gsLst>
            <a:lin ang="5400000" scaled="1"/>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12" name="Rectangle 11"/>
          <p:cNvSpPr/>
          <p:nvPr userDrawn="1"/>
        </p:nvSpPr>
        <p:spPr>
          <a:xfrm>
            <a:off x="359203" y="6352980"/>
            <a:ext cx="288000" cy="505020"/>
          </a:xfrm>
          <a:prstGeom prst="rect">
            <a:avLst/>
          </a:prstGeom>
          <a:solidFill>
            <a:srgbClr val="8F23B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Tree>
    <p:extLst>
      <p:ext uri="{BB962C8B-B14F-4D97-AF65-F5344CB8AC3E}">
        <p14:creationId xmlns:p14="http://schemas.microsoft.com/office/powerpoint/2010/main" val="3732739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89717" y="4800600"/>
            <a:ext cx="7315200" cy="566738"/>
          </a:xfrm>
        </p:spPr>
        <p:txBody>
          <a:bodyPr anchor="b">
            <a:normAutofit/>
          </a:bodyPr>
          <a:lstStyle>
            <a:lvl1pPr algn="l">
              <a:defRPr sz="2400" b="1"/>
            </a:lvl1pPr>
          </a:lstStyle>
          <a:p>
            <a:r>
              <a:rPr lang="en-US" dirty="0"/>
              <a:t>Image caption</a:t>
            </a:r>
          </a:p>
        </p:txBody>
      </p:sp>
      <p:sp>
        <p:nvSpPr>
          <p:cNvPr id="3" name="Picture Placeholder 2"/>
          <p:cNvSpPr>
            <a:spLocks noGrp="1"/>
          </p:cNvSpPr>
          <p:nvPr>
            <p:ph type="pic" idx="1"/>
          </p:nvPr>
        </p:nvSpPr>
        <p:spPr>
          <a:xfrm>
            <a:off x="2389717" y="612775"/>
            <a:ext cx="73152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hasCustomPrompt="1"/>
          </p:nvPr>
        </p:nvSpPr>
        <p:spPr>
          <a:xfrm>
            <a:off x="2389717" y="5367338"/>
            <a:ext cx="7315200" cy="804862"/>
          </a:xfrm>
        </p:spPr>
        <p:txBody>
          <a:bodyPr>
            <a:normAutofit/>
          </a:bodyPr>
          <a:lstStyle>
            <a:lvl1pPr marL="0" indent="0">
              <a:buNone/>
              <a:defRPr sz="20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Image credit</a:t>
            </a:r>
          </a:p>
        </p:txBody>
      </p:sp>
      <p:sp>
        <p:nvSpPr>
          <p:cNvPr id="5" name="Date Placeholder 4"/>
          <p:cNvSpPr>
            <a:spLocks noGrp="1"/>
          </p:cNvSpPr>
          <p:nvPr>
            <p:ph type="dt" sz="half" idx="10"/>
          </p:nvPr>
        </p:nvSpPr>
        <p:spPr/>
        <p:txBody>
          <a:bodyPr/>
          <a:lstStyle/>
          <a:p>
            <a:fld id="{5547572C-D70D-E142-9EDF-C4B2BE168189}" type="datetime1">
              <a:rPr lang="en-GB" smtClean="0"/>
              <a:t>28/02/2020</a:t>
            </a:fld>
            <a:endParaRPr lang="en-US"/>
          </a:p>
        </p:txBody>
      </p:sp>
      <p:sp>
        <p:nvSpPr>
          <p:cNvPr id="6" name="Footer Placeholder 5"/>
          <p:cNvSpPr>
            <a:spLocks noGrp="1"/>
          </p:cNvSpPr>
          <p:nvPr>
            <p:ph type="ftr" sz="quarter" idx="11"/>
          </p:nvPr>
        </p:nvSpPr>
        <p:spPr/>
        <p:txBody>
          <a:bodyPr/>
          <a:lstStyle/>
          <a:p>
            <a:r>
              <a:rPr lang="en-US"/>
              <a:t>sli.do #Q689</a:t>
            </a:r>
          </a:p>
        </p:txBody>
      </p:sp>
      <p:sp>
        <p:nvSpPr>
          <p:cNvPr id="7" name="Slide Number Placeholder 6"/>
          <p:cNvSpPr>
            <a:spLocks noGrp="1"/>
          </p:cNvSpPr>
          <p:nvPr>
            <p:ph type="sldNum" sz="quarter" idx="12"/>
          </p:nvPr>
        </p:nvSpPr>
        <p:spPr/>
        <p:txBody>
          <a:bodyPr/>
          <a:lstStyle/>
          <a:p>
            <a:fld id="{392E2082-EBEF-BC4B-BAAB-0003CF8F9B03}" type="slidenum">
              <a:rPr lang="en-US" smtClean="0"/>
              <a:t>‹#›</a:t>
            </a:fld>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3255" y="5502141"/>
            <a:ext cx="318619" cy="838471"/>
          </a:xfrm>
          <a:prstGeom prst="rect">
            <a:avLst/>
          </a:prstGeom>
        </p:spPr>
      </p:pic>
      <p:sp>
        <p:nvSpPr>
          <p:cNvPr id="10" name="Rectangle 9"/>
          <p:cNvSpPr/>
          <p:nvPr userDrawn="1"/>
        </p:nvSpPr>
        <p:spPr>
          <a:xfrm>
            <a:off x="356759" y="973396"/>
            <a:ext cx="288000" cy="4516375"/>
          </a:xfrm>
          <a:prstGeom prst="rect">
            <a:avLst/>
          </a:prstGeom>
          <a:gradFill>
            <a:gsLst>
              <a:gs pos="0">
                <a:schemeClr val="bg1"/>
              </a:gs>
              <a:gs pos="99000">
                <a:srgbClr val="8F23B3"/>
              </a:gs>
            </a:gsLst>
            <a:lin ang="5400000" scaled="1"/>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11" name="Rectangle 10"/>
          <p:cNvSpPr/>
          <p:nvPr userDrawn="1"/>
        </p:nvSpPr>
        <p:spPr>
          <a:xfrm>
            <a:off x="359203" y="6352980"/>
            <a:ext cx="288000" cy="505020"/>
          </a:xfrm>
          <a:prstGeom prst="rect">
            <a:avLst/>
          </a:prstGeom>
          <a:solidFill>
            <a:srgbClr val="8F23B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Tree>
    <p:extLst>
      <p:ext uri="{BB962C8B-B14F-4D97-AF65-F5344CB8AC3E}">
        <p14:creationId xmlns:p14="http://schemas.microsoft.com/office/powerpoint/2010/main" val="4238728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450948" y="1825625"/>
            <a:ext cx="5131453" cy="4255880"/>
          </a:xfrm>
        </p:spPr>
        <p:txBody>
          <a:bodyPr/>
          <a:lstStyle>
            <a:lvl1pPr>
              <a:defRPr sz="2800"/>
            </a:lvl1pPr>
            <a:lvl2pPr>
              <a:defRPr sz="2400"/>
            </a:lvl2pPr>
            <a:lvl3pPr>
              <a:defRPr sz="2400"/>
            </a:lvl3pPr>
            <a:lvl4pPr>
              <a:defRPr sz="2400"/>
            </a:lvl4pPr>
            <a:lvl5pPr>
              <a:defRPr sz="2400"/>
            </a:lvl5pPr>
            <a:lvl6pPr>
              <a:defRPr sz="1500"/>
            </a:lvl6pPr>
            <a:lvl7pPr>
              <a:defRPr sz="1500"/>
            </a:lvl7pPr>
            <a:lvl8pPr>
              <a:defRPr sz="1500"/>
            </a:lvl8pPr>
            <a:lvl9pPr>
              <a:defRPr sz="1500"/>
            </a:lvl9pPr>
          </a:lstStyle>
          <a:p>
            <a:pPr lvl="0"/>
            <a:r>
              <a:rPr lang="en-US" dirty="0"/>
              <a:t>Top level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3DFACE87-DC4B-8E44-BF95-51C859A75CB1}" type="datetime1">
              <a:rPr lang="en-GB" smtClean="0"/>
              <a:t>28/02/2020</a:t>
            </a:fld>
            <a:endParaRPr lang="en-US"/>
          </a:p>
        </p:txBody>
      </p:sp>
      <p:sp>
        <p:nvSpPr>
          <p:cNvPr id="6" name="Footer Placeholder 5"/>
          <p:cNvSpPr>
            <a:spLocks noGrp="1"/>
          </p:cNvSpPr>
          <p:nvPr>
            <p:ph type="ftr" sz="quarter" idx="11"/>
          </p:nvPr>
        </p:nvSpPr>
        <p:spPr/>
        <p:txBody>
          <a:bodyPr/>
          <a:lstStyle/>
          <a:p>
            <a:r>
              <a:rPr lang="en-US"/>
              <a:t>sli.do #Q689</a:t>
            </a:r>
            <a:endParaRPr lang="en-US" dirty="0"/>
          </a:p>
        </p:txBody>
      </p:sp>
      <p:sp>
        <p:nvSpPr>
          <p:cNvPr id="7" name="Slide Number Placeholder 6"/>
          <p:cNvSpPr>
            <a:spLocks noGrp="1"/>
          </p:cNvSpPr>
          <p:nvPr>
            <p:ph type="sldNum" sz="quarter" idx="12"/>
          </p:nvPr>
        </p:nvSpPr>
        <p:spPr/>
        <p:txBody>
          <a:bodyPr/>
          <a:lstStyle/>
          <a:p>
            <a:fld id="{392E2082-EBEF-BC4B-BAAB-0003CF8F9B03}" type="slidenum">
              <a:rPr lang="en-US" smtClean="0"/>
              <a:t>‹#›</a:t>
            </a:fld>
            <a:endParaRPr lang="en-US"/>
          </a:p>
        </p:txBody>
      </p:sp>
      <p:sp>
        <p:nvSpPr>
          <p:cNvPr id="8" name="Title 1"/>
          <p:cNvSpPr>
            <a:spLocks noGrp="1"/>
          </p:cNvSpPr>
          <p:nvPr>
            <p:ph type="title" hasCustomPrompt="1"/>
          </p:nvPr>
        </p:nvSpPr>
        <p:spPr>
          <a:xfrm>
            <a:off x="1071433" y="311509"/>
            <a:ext cx="10510969" cy="1143000"/>
          </a:xfrm>
        </p:spPr>
        <p:txBody>
          <a:bodyPr>
            <a:normAutofit/>
          </a:bodyPr>
          <a:lstStyle>
            <a:lvl1pPr algn="l">
              <a:defRPr sz="3200">
                <a:solidFill>
                  <a:srgbClr val="8F23B3"/>
                </a:solidFill>
              </a:defRPr>
            </a:lvl1pPr>
          </a:lstStyle>
          <a:p>
            <a:r>
              <a:rPr lang="en-GB" dirty="0"/>
              <a:t>Slide Title</a:t>
            </a:r>
            <a:endParaRPr lang="en-US" dirty="0"/>
          </a:p>
        </p:txBody>
      </p:sp>
      <p:sp>
        <p:nvSpPr>
          <p:cNvPr id="9" name="Picture Placeholder 8"/>
          <p:cNvSpPr>
            <a:spLocks noGrp="1"/>
          </p:cNvSpPr>
          <p:nvPr>
            <p:ph type="pic" sz="quarter" idx="13"/>
          </p:nvPr>
        </p:nvSpPr>
        <p:spPr>
          <a:xfrm>
            <a:off x="1054101" y="1825625"/>
            <a:ext cx="5062779" cy="4255880"/>
          </a:xfrm>
        </p:spPr>
        <p:txBody>
          <a:bodyPr/>
          <a:lstStyle/>
          <a:p>
            <a:r>
              <a:rPr lang="en-GB"/>
              <a:t>Click icon to add picture</a:t>
            </a:r>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3255" y="5502141"/>
            <a:ext cx="318619" cy="838471"/>
          </a:xfrm>
          <a:prstGeom prst="rect">
            <a:avLst/>
          </a:prstGeom>
        </p:spPr>
      </p:pic>
      <p:sp>
        <p:nvSpPr>
          <p:cNvPr id="12" name="Rectangle 11"/>
          <p:cNvSpPr/>
          <p:nvPr userDrawn="1"/>
        </p:nvSpPr>
        <p:spPr>
          <a:xfrm>
            <a:off x="356759" y="973396"/>
            <a:ext cx="288000" cy="4516375"/>
          </a:xfrm>
          <a:prstGeom prst="rect">
            <a:avLst/>
          </a:prstGeom>
          <a:gradFill>
            <a:gsLst>
              <a:gs pos="0">
                <a:schemeClr val="bg1"/>
              </a:gs>
              <a:gs pos="99000">
                <a:srgbClr val="8F23B3"/>
              </a:gs>
            </a:gsLst>
            <a:lin ang="5400000" scaled="1"/>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
        <p:nvSpPr>
          <p:cNvPr id="13" name="Rectangle 12"/>
          <p:cNvSpPr/>
          <p:nvPr userDrawn="1"/>
        </p:nvSpPr>
        <p:spPr>
          <a:xfrm>
            <a:off x="359203" y="6352980"/>
            <a:ext cx="288000" cy="505020"/>
          </a:xfrm>
          <a:prstGeom prst="rect">
            <a:avLst/>
          </a:prstGeom>
          <a:solidFill>
            <a:srgbClr val="8F23B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sz="1350"/>
          </a:p>
        </p:txBody>
      </p:sp>
    </p:spTree>
    <p:extLst>
      <p:ext uri="{BB962C8B-B14F-4D97-AF65-F5344CB8AC3E}">
        <p14:creationId xmlns:p14="http://schemas.microsoft.com/office/powerpoint/2010/main" val="3635757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71433" y="3429000"/>
            <a:ext cx="10510969" cy="1143000"/>
          </a:xfrm>
          <a:prstGeom prst="rect">
            <a:avLst/>
          </a:prstGeom>
        </p:spPr>
        <p:txBody>
          <a:bodyPr vert="horz" lIns="91440" tIns="45720" rIns="91440" bIns="45720" rtlCol="0" anchor="ctr">
            <a:normAutofit/>
          </a:bodyPr>
          <a:lstStyle/>
          <a:p>
            <a:r>
              <a:rPr lang="en-US" dirty="0"/>
              <a:t>Presentation Title</a:t>
            </a:r>
          </a:p>
        </p:txBody>
      </p:sp>
      <p:sp>
        <p:nvSpPr>
          <p:cNvPr id="3" name="Text Placeholder 2"/>
          <p:cNvSpPr>
            <a:spLocks noGrp="1"/>
          </p:cNvSpPr>
          <p:nvPr>
            <p:ph type="body" idx="1"/>
          </p:nvPr>
        </p:nvSpPr>
        <p:spPr>
          <a:xfrm>
            <a:off x="1071432" y="4551156"/>
            <a:ext cx="10507267" cy="1558745"/>
          </a:xfrm>
          <a:prstGeom prst="rect">
            <a:avLst/>
          </a:prstGeom>
        </p:spPr>
        <p:txBody>
          <a:bodyPr vert="horz" lIns="91440" tIns="45720" rIns="91440" bIns="45720" rtlCol="0">
            <a:normAutofit/>
          </a:bodyPr>
          <a:lstStyle/>
          <a:p>
            <a:pPr lvl="0"/>
            <a:r>
              <a:rPr lang="en-US" dirty="0"/>
              <a:t>Top level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71432" y="6356353"/>
            <a:ext cx="2382969" cy="365125"/>
          </a:xfrm>
          <a:prstGeom prst="rect">
            <a:avLst/>
          </a:prstGeom>
        </p:spPr>
        <p:txBody>
          <a:bodyPr vert="horz" lIns="91440" tIns="45720" rIns="91440" bIns="45720" rtlCol="0" anchor="ctr"/>
          <a:lstStyle>
            <a:lvl1pPr algn="l">
              <a:defRPr sz="900">
                <a:solidFill>
                  <a:schemeClr val="tx1">
                    <a:tint val="75000"/>
                  </a:schemeClr>
                </a:solidFill>
                <a:latin typeface="Arial"/>
              </a:defRPr>
            </a:lvl1pPr>
          </a:lstStyle>
          <a:p>
            <a:fld id="{99F61E5A-86FF-6547-8136-69CDD7493FA3}" type="datetime1">
              <a:rPr lang="en-GB" smtClean="0"/>
              <a:t>28/02/2020</a:t>
            </a:fld>
            <a:endParaRPr lang="en-US" dirty="0"/>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900">
                <a:solidFill>
                  <a:schemeClr val="tx1">
                    <a:tint val="75000"/>
                  </a:schemeClr>
                </a:solidFill>
                <a:latin typeface="Arial"/>
              </a:defRPr>
            </a:lvl1pPr>
          </a:lstStyle>
          <a:p>
            <a:r>
              <a:rPr lang="en-US"/>
              <a:t>sli.do #Q689</a:t>
            </a:r>
            <a:endParaRPr lang="en-US" dirty="0"/>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900">
                <a:solidFill>
                  <a:schemeClr val="tx1">
                    <a:tint val="75000"/>
                  </a:schemeClr>
                </a:solidFill>
                <a:latin typeface="Arial"/>
              </a:defRPr>
            </a:lvl1pPr>
          </a:lstStyle>
          <a:p>
            <a:fld id="{392E2082-EBEF-BC4B-BAAB-0003CF8F9B03}" type="slidenum">
              <a:rPr lang="en-US" smtClean="0"/>
              <a:pPr/>
              <a:t>‹#›</a:t>
            </a:fld>
            <a:endParaRPr lang="en-US" dirty="0"/>
          </a:p>
        </p:txBody>
      </p:sp>
    </p:spTree>
    <p:extLst>
      <p:ext uri="{BB962C8B-B14F-4D97-AF65-F5344CB8AC3E}">
        <p14:creationId xmlns:p14="http://schemas.microsoft.com/office/powerpoint/2010/main" val="2815567055"/>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76" r:id="rId9"/>
    <p:sldLayoutId id="2147483674" r:id="rId10"/>
    <p:sldLayoutId id="2147483675" r:id="rId11"/>
    <p:sldLayoutId id="2147483677" r:id="rId12"/>
    <p:sldLayoutId id="2147483678" r:id="rId13"/>
  </p:sldLayoutIdLst>
  <p:hf sldNum="0" hdr="0" dt="0"/>
  <p:txStyles>
    <p:titleStyle>
      <a:lvl1pPr algn="l" defTabSz="342900" rtl="0" eaLnBrk="1" latinLnBrk="0" hangingPunct="1">
        <a:spcBef>
          <a:spcPct val="0"/>
        </a:spcBef>
        <a:buNone/>
        <a:defRPr sz="3200" kern="1200">
          <a:solidFill>
            <a:srgbClr val="8F23B3"/>
          </a:solidFill>
          <a:latin typeface="+mn-lt"/>
          <a:ea typeface="+mj-ea"/>
          <a:cs typeface="Palatino Linotype"/>
        </a:defRPr>
      </a:lvl1pPr>
    </p:titleStyle>
    <p:bodyStyle>
      <a:lvl1pPr marL="257175" indent="-257175" algn="l" defTabSz="342900" rtl="0" eaLnBrk="1" latinLnBrk="0" hangingPunct="1">
        <a:spcBef>
          <a:spcPct val="20000"/>
        </a:spcBef>
        <a:buClr>
          <a:srgbClr val="8F23B3"/>
        </a:buClr>
        <a:buSzPct val="70000"/>
        <a:buFontTx/>
        <a:buBlip>
          <a:blip r:embed="rId15"/>
        </a:buBlip>
        <a:defRPr sz="2800" kern="1200">
          <a:solidFill>
            <a:schemeClr val="tx1"/>
          </a:solidFill>
          <a:latin typeface="Arial"/>
          <a:ea typeface="+mn-ea"/>
          <a:cs typeface="+mn-cs"/>
        </a:defRPr>
      </a:lvl1pPr>
      <a:lvl2pPr marL="557213" indent="-214313" algn="l" defTabSz="342900" rtl="0" eaLnBrk="1" latinLnBrk="0" hangingPunct="1">
        <a:spcBef>
          <a:spcPct val="20000"/>
        </a:spcBef>
        <a:buClr>
          <a:srgbClr val="8F23B3"/>
        </a:buClr>
        <a:buFont typeface="Arial"/>
        <a:buChar char="•"/>
        <a:defRPr sz="2400" kern="1200">
          <a:solidFill>
            <a:schemeClr val="tx1"/>
          </a:solidFill>
          <a:latin typeface="Arial"/>
          <a:ea typeface="+mn-ea"/>
          <a:cs typeface="+mn-cs"/>
        </a:defRPr>
      </a:lvl2pPr>
      <a:lvl3pPr marL="857250" indent="-171450" algn="l" defTabSz="342900" rtl="0" eaLnBrk="1" latinLnBrk="0" hangingPunct="1">
        <a:spcBef>
          <a:spcPct val="20000"/>
        </a:spcBef>
        <a:buClr>
          <a:srgbClr val="8F23B3"/>
        </a:buClr>
        <a:buSzPct val="80000"/>
        <a:buFont typeface="Wingdings" charset="2"/>
        <a:buChar char="§"/>
        <a:defRPr sz="2400" kern="1200">
          <a:solidFill>
            <a:schemeClr val="tx1"/>
          </a:solidFill>
          <a:latin typeface="Arial"/>
          <a:ea typeface="+mn-ea"/>
          <a:cs typeface="+mn-cs"/>
        </a:defRPr>
      </a:lvl3pPr>
      <a:lvl4pPr marL="1200150" indent="-171450" algn="l" defTabSz="342900" rtl="0" eaLnBrk="1" latinLnBrk="0" hangingPunct="1">
        <a:spcBef>
          <a:spcPct val="20000"/>
        </a:spcBef>
        <a:buClr>
          <a:srgbClr val="8F23B3"/>
        </a:buClr>
        <a:buSzPct val="80000"/>
        <a:buFont typeface="Courier New"/>
        <a:buChar char="o"/>
        <a:defRPr sz="2400" kern="1200">
          <a:solidFill>
            <a:schemeClr val="tx1"/>
          </a:solidFill>
          <a:latin typeface="Arial"/>
          <a:ea typeface="+mn-ea"/>
          <a:cs typeface="+mn-cs"/>
        </a:defRPr>
      </a:lvl4pPr>
      <a:lvl5pPr marL="1543050" indent="-171450" algn="l" defTabSz="342900" rtl="0" eaLnBrk="1" latinLnBrk="0" hangingPunct="1">
        <a:spcBef>
          <a:spcPct val="20000"/>
        </a:spcBef>
        <a:buClr>
          <a:srgbClr val="8F23B3"/>
        </a:buClr>
        <a:buSzPct val="100000"/>
        <a:buFont typeface="Lucida Grande"/>
        <a:buChar char="-"/>
        <a:defRPr sz="2400" kern="1200">
          <a:solidFill>
            <a:schemeClr val="tx1"/>
          </a:solidFill>
          <a:latin typeface="Arial"/>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dsimons19@rvc.ac.uk"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Zoonotic infectious diseases: a “One Health” approach</a:t>
            </a:r>
          </a:p>
        </p:txBody>
      </p:sp>
      <p:sp>
        <p:nvSpPr>
          <p:cNvPr id="4" name="Text Placeholder 3"/>
          <p:cNvSpPr>
            <a:spLocks noGrp="1"/>
          </p:cNvSpPr>
          <p:nvPr>
            <p:ph type="body" sz="quarter" idx="14"/>
          </p:nvPr>
        </p:nvSpPr>
        <p:spPr>
          <a:xfrm>
            <a:off x="1071035" y="4792663"/>
            <a:ext cx="5075767" cy="1406256"/>
          </a:xfrm>
        </p:spPr>
        <p:txBody>
          <a:bodyPr>
            <a:normAutofit/>
          </a:bodyPr>
          <a:lstStyle/>
          <a:p>
            <a:r>
              <a:rPr lang="en-GB" dirty="0"/>
              <a:t>David Simons</a:t>
            </a:r>
          </a:p>
          <a:p>
            <a:r>
              <a:rPr lang="en-GB" sz="1800" dirty="0"/>
              <a:t>email: </a:t>
            </a:r>
            <a:r>
              <a:rPr lang="en-GB" sz="1800" dirty="0">
                <a:hlinkClick r:id="rId3"/>
              </a:rPr>
              <a:t>dsimons19@rvc.ac.uk</a:t>
            </a:r>
            <a:endParaRPr lang="en-GB" sz="1800" dirty="0"/>
          </a:p>
          <a:p>
            <a:r>
              <a:rPr lang="en-GB" sz="1800" dirty="0"/>
              <a:t>twitter: @</a:t>
            </a:r>
            <a:r>
              <a:rPr lang="en-GB" sz="1800" dirty="0" err="1"/>
              <a:t>David_Simons_UK</a:t>
            </a:r>
            <a:endParaRPr lang="en-GB" sz="1800" dirty="0"/>
          </a:p>
        </p:txBody>
      </p:sp>
      <p:sp>
        <p:nvSpPr>
          <p:cNvPr id="5" name="Vertical Text Placeholder 4"/>
          <p:cNvSpPr>
            <a:spLocks noGrp="1"/>
          </p:cNvSpPr>
          <p:nvPr>
            <p:ph type="body" orient="vert" sz="quarter" idx="15"/>
          </p:nvPr>
        </p:nvSpPr>
        <p:spPr/>
        <p:txBody>
          <a:bodyPr>
            <a:normAutofit fontScale="92500"/>
          </a:bodyPr>
          <a:lstStyle/>
          <a:p>
            <a:r>
              <a:rPr lang="en-GB" dirty="0"/>
              <a:t>Infectious diseases in resource poor settings</a:t>
            </a:r>
          </a:p>
        </p:txBody>
      </p:sp>
      <p:sp>
        <p:nvSpPr>
          <p:cNvPr id="2" name="Footer Placeholder 1">
            <a:extLst>
              <a:ext uri="{FF2B5EF4-FFF2-40B4-BE49-F238E27FC236}">
                <a16:creationId xmlns:a16="http://schemas.microsoft.com/office/drawing/2014/main" id="{8CD82701-25C7-7442-93C8-C416286ACB45}"/>
              </a:ext>
            </a:extLst>
          </p:cNvPr>
          <p:cNvSpPr>
            <a:spLocks noGrp="1"/>
          </p:cNvSpPr>
          <p:nvPr>
            <p:ph type="ftr" sz="quarter" idx="11"/>
          </p:nvPr>
        </p:nvSpPr>
        <p:spPr>
          <a:xfrm>
            <a:off x="133927" y="6356350"/>
            <a:ext cx="3860800" cy="365125"/>
          </a:xfrm>
        </p:spPr>
        <p:txBody>
          <a:bodyPr/>
          <a:lstStyle/>
          <a:p>
            <a:r>
              <a:rPr lang="en-US" sz="2200" dirty="0"/>
              <a:t>Questions? </a:t>
            </a:r>
            <a:r>
              <a:rPr lang="en-US" sz="2200" dirty="0" err="1"/>
              <a:t>sli.do</a:t>
            </a:r>
            <a:r>
              <a:rPr lang="en-US" sz="2200" dirty="0"/>
              <a:t> #Q689</a:t>
            </a:r>
          </a:p>
        </p:txBody>
      </p:sp>
      <p:pic>
        <p:nvPicPr>
          <p:cNvPr id="7" name="Picture 6" descr="A picture containing drawing, food&#10;&#10;Description automatically generated">
            <a:extLst>
              <a:ext uri="{FF2B5EF4-FFF2-40B4-BE49-F238E27FC236}">
                <a16:creationId xmlns:a16="http://schemas.microsoft.com/office/drawing/2014/main" id="{6EA6C63A-A427-9F41-AD32-4A65E53F796D}"/>
              </a:ext>
            </a:extLst>
          </p:cNvPr>
          <p:cNvPicPr>
            <a:picLocks noChangeAspect="1"/>
          </p:cNvPicPr>
          <p:nvPr/>
        </p:nvPicPr>
        <p:blipFill>
          <a:blip r:embed="rId4"/>
          <a:stretch>
            <a:fillRect/>
          </a:stretch>
        </p:blipFill>
        <p:spPr>
          <a:xfrm>
            <a:off x="5693895" y="6306240"/>
            <a:ext cx="2179751" cy="545736"/>
          </a:xfrm>
          <a:prstGeom prst="rect">
            <a:avLst/>
          </a:prstGeom>
        </p:spPr>
      </p:pic>
      <p:pic>
        <p:nvPicPr>
          <p:cNvPr id="9" name="Picture 8" descr="A close up of a sign&#10;&#10;Description automatically generated">
            <a:extLst>
              <a:ext uri="{FF2B5EF4-FFF2-40B4-BE49-F238E27FC236}">
                <a16:creationId xmlns:a16="http://schemas.microsoft.com/office/drawing/2014/main" id="{58292ABB-23D5-6544-9054-2BAB36AB8FC5}"/>
              </a:ext>
            </a:extLst>
          </p:cNvPr>
          <p:cNvPicPr>
            <a:picLocks noChangeAspect="1"/>
          </p:cNvPicPr>
          <p:nvPr/>
        </p:nvPicPr>
        <p:blipFill>
          <a:blip r:embed="rId5"/>
          <a:stretch>
            <a:fillRect/>
          </a:stretch>
        </p:blipFill>
        <p:spPr>
          <a:xfrm>
            <a:off x="7931339" y="6250885"/>
            <a:ext cx="3282950" cy="622300"/>
          </a:xfrm>
          <a:prstGeom prst="rect">
            <a:avLst/>
          </a:prstGeom>
        </p:spPr>
      </p:pic>
    </p:spTree>
    <p:extLst>
      <p:ext uri="{BB962C8B-B14F-4D97-AF65-F5344CB8AC3E}">
        <p14:creationId xmlns:p14="http://schemas.microsoft.com/office/powerpoint/2010/main" val="2548252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A4322-4C7F-6640-BE32-DD4F78AD696D}"/>
              </a:ext>
            </a:extLst>
          </p:cNvPr>
          <p:cNvSpPr>
            <a:spLocks noGrp="1"/>
          </p:cNvSpPr>
          <p:nvPr>
            <p:ph type="title"/>
          </p:nvPr>
        </p:nvSpPr>
        <p:spPr/>
        <p:txBody>
          <a:bodyPr/>
          <a:lstStyle/>
          <a:p>
            <a:r>
              <a:rPr lang="en-US" dirty="0"/>
              <a:t>Spillover – What is it?</a:t>
            </a:r>
          </a:p>
        </p:txBody>
      </p:sp>
      <p:sp>
        <p:nvSpPr>
          <p:cNvPr id="3" name="Content Placeholder 2">
            <a:extLst>
              <a:ext uri="{FF2B5EF4-FFF2-40B4-BE49-F238E27FC236}">
                <a16:creationId xmlns:a16="http://schemas.microsoft.com/office/drawing/2014/main" id="{89402D73-36B5-EE45-9488-11E6E3E97473}"/>
              </a:ext>
            </a:extLst>
          </p:cNvPr>
          <p:cNvSpPr>
            <a:spLocks noGrp="1"/>
          </p:cNvSpPr>
          <p:nvPr>
            <p:ph sz="half" idx="1"/>
          </p:nvPr>
        </p:nvSpPr>
        <p:spPr/>
        <p:txBody>
          <a:bodyPr/>
          <a:lstStyle/>
          <a:p>
            <a:r>
              <a:rPr lang="en-US" dirty="0"/>
              <a:t>A spillover event is the transmission of a pathogen from its reservoir host into a non-reservoir host</a:t>
            </a:r>
          </a:p>
          <a:p>
            <a:r>
              <a:rPr lang="en-US" dirty="0"/>
              <a:t>Spillover into non-human hosts can be seen in </a:t>
            </a:r>
            <a:r>
              <a:rPr lang="en-US" dirty="0" err="1"/>
              <a:t>Nipah</a:t>
            </a:r>
            <a:r>
              <a:rPr lang="en-US" dirty="0"/>
              <a:t> &amp; WNV leading to amplification</a:t>
            </a:r>
          </a:p>
          <a:p>
            <a:r>
              <a:rPr lang="en-US" dirty="0"/>
              <a:t>Spillover into humans can lead to infection and disease e.g. Lassa, P. </a:t>
            </a:r>
            <a:r>
              <a:rPr lang="en-US" dirty="0" err="1"/>
              <a:t>knowlesi</a:t>
            </a:r>
            <a:r>
              <a:rPr lang="en-US" dirty="0"/>
              <a:t> which does not spread much further</a:t>
            </a:r>
          </a:p>
          <a:p>
            <a:r>
              <a:rPr lang="en-US" dirty="0"/>
              <a:t>Spillover into humans can lead to sustained human-to-human infection e.g. HIV, Ebola, COVID-19</a:t>
            </a:r>
          </a:p>
        </p:txBody>
      </p:sp>
      <p:sp>
        <p:nvSpPr>
          <p:cNvPr id="5" name="Footer Placeholder 1">
            <a:extLst>
              <a:ext uri="{FF2B5EF4-FFF2-40B4-BE49-F238E27FC236}">
                <a16:creationId xmlns:a16="http://schemas.microsoft.com/office/drawing/2014/main" id="{D8FD9040-AD2E-B141-8195-AAE2E690FEAB}"/>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10326704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65C77-1056-C148-A9BF-3F1C5F47C27F}"/>
              </a:ext>
            </a:extLst>
          </p:cNvPr>
          <p:cNvSpPr>
            <a:spLocks noGrp="1"/>
          </p:cNvSpPr>
          <p:nvPr>
            <p:ph type="title"/>
          </p:nvPr>
        </p:nvSpPr>
        <p:spPr/>
        <p:txBody>
          <a:bodyPr/>
          <a:lstStyle/>
          <a:p>
            <a:r>
              <a:rPr lang="en-US" dirty="0"/>
              <a:t>Spillover – Why is it important?</a:t>
            </a:r>
          </a:p>
        </p:txBody>
      </p:sp>
      <p:sp>
        <p:nvSpPr>
          <p:cNvPr id="3" name="Content Placeholder 2">
            <a:extLst>
              <a:ext uri="{FF2B5EF4-FFF2-40B4-BE49-F238E27FC236}">
                <a16:creationId xmlns:a16="http://schemas.microsoft.com/office/drawing/2014/main" id="{1A7BC2FF-FF2F-AD41-AA23-743BBD23FE2D}"/>
              </a:ext>
            </a:extLst>
          </p:cNvPr>
          <p:cNvSpPr>
            <a:spLocks noGrp="1"/>
          </p:cNvSpPr>
          <p:nvPr>
            <p:ph sz="half" idx="1"/>
          </p:nvPr>
        </p:nvSpPr>
        <p:spPr/>
        <p:txBody>
          <a:bodyPr/>
          <a:lstStyle/>
          <a:p>
            <a:r>
              <a:rPr lang="en-US" dirty="0"/>
              <a:t>Trypanosomiasis – large parts of Eastern and Southern Africa were historically uninhabited despite being incredibly fertile.</a:t>
            </a:r>
          </a:p>
          <a:p>
            <a:endParaRPr lang="en-US" dirty="0"/>
          </a:p>
          <a:p>
            <a:r>
              <a:rPr lang="en-US" dirty="0"/>
              <a:t>Three specific case studies</a:t>
            </a:r>
          </a:p>
          <a:p>
            <a:pPr lvl="1"/>
            <a:r>
              <a:rPr lang="en-US" dirty="0"/>
              <a:t>HIV</a:t>
            </a:r>
          </a:p>
          <a:p>
            <a:pPr lvl="1"/>
            <a:r>
              <a:rPr lang="en-US" dirty="0"/>
              <a:t>Ebola virus disease</a:t>
            </a:r>
          </a:p>
          <a:p>
            <a:pPr lvl="1"/>
            <a:r>
              <a:rPr lang="en-US" dirty="0"/>
              <a:t>SARS-CoV-2</a:t>
            </a:r>
          </a:p>
        </p:txBody>
      </p:sp>
      <p:sp>
        <p:nvSpPr>
          <p:cNvPr id="5" name="Footer Placeholder 1">
            <a:extLst>
              <a:ext uri="{FF2B5EF4-FFF2-40B4-BE49-F238E27FC236}">
                <a16:creationId xmlns:a16="http://schemas.microsoft.com/office/drawing/2014/main" id="{E046FC4F-71BF-F444-B874-0698747FE910}"/>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3402666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5FA2F-2FE5-B440-8003-02DA02B6627E}"/>
              </a:ext>
            </a:extLst>
          </p:cNvPr>
          <p:cNvSpPr>
            <a:spLocks noGrp="1"/>
          </p:cNvSpPr>
          <p:nvPr>
            <p:ph type="title"/>
          </p:nvPr>
        </p:nvSpPr>
        <p:spPr/>
        <p:txBody>
          <a:bodyPr/>
          <a:lstStyle/>
          <a:p>
            <a:r>
              <a:rPr lang="en-US" dirty="0"/>
              <a:t>HIV</a:t>
            </a:r>
          </a:p>
        </p:txBody>
      </p:sp>
      <p:sp>
        <p:nvSpPr>
          <p:cNvPr id="3" name="Content Placeholder 2">
            <a:extLst>
              <a:ext uri="{FF2B5EF4-FFF2-40B4-BE49-F238E27FC236}">
                <a16:creationId xmlns:a16="http://schemas.microsoft.com/office/drawing/2014/main" id="{3F55BFBA-01B1-2A48-9009-F52FA3ED6BDA}"/>
              </a:ext>
            </a:extLst>
          </p:cNvPr>
          <p:cNvSpPr>
            <a:spLocks noGrp="1"/>
          </p:cNvSpPr>
          <p:nvPr>
            <p:ph sz="half" idx="1"/>
          </p:nvPr>
        </p:nvSpPr>
        <p:spPr/>
        <p:txBody>
          <a:bodyPr/>
          <a:lstStyle/>
          <a:p>
            <a:r>
              <a:rPr lang="en-US" dirty="0"/>
              <a:t>Closely related to SIV – likely origin</a:t>
            </a:r>
          </a:p>
          <a:p>
            <a:r>
              <a:rPr lang="en-US" dirty="0"/>
              <a:t>Evidence of local infection and transmission in DRC prior to the 1960’s</a:t>
            </a:r>
          </a:p>
          <a:p>
            <a:r>
              <a:rPr lang="en-US" dirty="0"/>
              <a:t>Infection was already widespread before patients in the US and high-income countries were diagnosed with AIDS</a:t>
            </a:r>
          </a:p>
          <a:p>
            <a:r>
              <a:rPr lang="en-US" dirty="0"/>
              <a:t>Has become a disease of humans, no further spillovers from reservoir populations</a:t>
            </a:r>
          </a:p>
          <a:p>
            <a:r>
              <a:rPr lang="en-US" dirty="0"/>
              <a:t>What are the factors of this disease that enabled this?</a:t>
            </a:r>
          </a:p>
        </p:txBody>
      </p:sp>
      <p:sp>
        <p:nvSpPr>
          <p:cNvPr id="5" name="Footer Placeholder 1">
            <a:extLst>
              <a:ext uri="{FF2B5EF4-FFF2-40B4-BE49-F238E27FC236}">
                <a16:creationId xmlns:a16="http://schemas.microsoft.com/office/drawing/2014/main" id="{23F5F29A-8BCF-C042-9D3E-1E251B3FD459}"/>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pic>
        <p:nvPicPr>
          <p:cNvPr id="1026" name="Picture 2">
            <a:extLst>
              <a:ext uri="{FF2B5EF4-FFF2-40B4-BE49-F238E27FC236}">
                <a16:creationId xmlns:a16="http://schemas.microsoft.com/office/drawing/2014/main" id="{110D153F-C5FC-4DEF-B499-5EFE490422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3800" y="128947"/>
            <a:ext cx="4729655" cy="24003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8B088A7-C031-3840-B854-11F089409C5E}"/>
              </a:ext>
            </a:extLst>
          </p:cNvPr>
          <p:cNvSpPr txBox="1"/>
          <p:nvPr/>
        </p:nvSpPr>
        <p:spPr>
          <a:xfrm>
            <a:off x="8296102" y="0"/>
            <a:ext cx="3286299" cy="276999"/>
          </a:xfrm>
          <a:prstGeom prst="rect">
            <a:avLst/>
          </a:prstGeom>
          <a:noFill/>
        </p:spPr>
        <p:txBody>
          <a:bodyPr wrap="square" rtlCol="0">
            <a:spAutoFit/>
          </a:bodyPr>
          <a:lstStyle/>
          <a:p>
            <a:r>
              <a:rPr lang="en-GB" sz="1200" dirty="0"/>
              <a:t>Wikipedia 2020. HIV prevalence map</a:t>
            </a:r>
          </a:p>
        </p:txBody>
      </p:sp>
    </p:spTree>
    <p:extLst>
      <p:ext uri="{BB962C8B-B14F-4D97-AF65-F5344CB8AC3E}">
        <p14:creationId xmlns:p14="http://schemas.microsoft.com/office/powerpoint/2010/main" val="520758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9A868-CDE4-374B-85B7-4296C58EC70E}"/>
              </a:ext>
            </a:extLst>
          </p:cNvPr>
          <p:cNvSpPr>
            <a:spLocks noGrp="1"/>
          </p:cNvSpPr>
          <p:nvPr>
            <p:ph type="title"/>
          </p:nvPr>
        </p:nvSpPr>
        <p:spPr/>
        <p:txBody>
          <a:bodyPr/>
          <a:lstStyle/>
          <a:p>
            <a:r>
              <a:rPr lang="en-US" dirty="0"/>
              <a:t>Factors supporting HIV spread</a:t>
            </a:r>
          </a:p>
        </p:txBody>
      </p:sp>
      <p:sp>
        <p:nvSpPr>
          <p:cNvPr id="3" name="Content Placeholder 2">
            <a:extLst>
              <a:ext uri="{FF2B5EF4-FFF2-40B4-BE49-F238E27FC236}">
                <a16:creationId xmlns:a16="http://schemas.microsoft.com/office/drawing/2014/main" id="{90589FA1-7D80-B447-9CE8-5A91F50CFE73}"/>
              </a:ext>
            </a:extLst>
          </p:cNvPr>
          <p:cNvSpPr>
            <a:spLocks noGrp="1"/>
          </p:cNvSpPr>
          <p:nvPr>
            <p:ph sz="half" idx="1"/>
          </p:nvPr>
        </p:nvSpPr>
        <p:spPr/>
        <p:txBody>
          <a:bodyPr>
            <a:normAutofit fontScale="92500" lnSpcReduction="20000"/>
          </a:bodyPr>
          <a:lstStyle/>
          <a:p>
            <a:r>
              <a:rPr lang="en-US" dirty="0"/>
              <a:t>Indolent virus – following seroconversion may be asymptomatic for many years despite significant viral load</a:t>
            </a:r>
          </a:p>
          <a:p>
            <a:r>
              <a:rPr lang="en-US" dirty="0"/>
              <a:t>Seroconversion is relatively short, patients may not present during this time or investigations may not be conducted</a:t>
            </a:r>
          </a:p>
          <a:p>
            <a:r>
              <a:rPr lang="en-US" dirty="0"/>
              <a:t>Long infectious period – individuals may spread the disease for many years</a:t>
            </a:r>
          </a:p>
          <a:p>
            <a:r>
              <a:rPr lang="en-US" dirty="0"/>
              <a:t>Mode of transmission – relatively high frequency event (sexual) and low frequency but important effective events (blood-borne, childbirth)</a:t>
            </a:r>
          </a:p>
          <a:p>
            <a:r>
              <a:rPr lang="en-US" dirty="0"/>
              <a:t>RNA virus – high mutation rate</a:t>
            </a:r>
          </a:p>
          <a:p>
            <a:r>
              <a:rPr lang="en-US" dirty="0" err="1"/>
              <a:t>Globalisation</a:t>
            </a:r>
            <a:endParaRPr lang="en-US" dirty="0"/>
          </a:p>
          <a:p>
            <a:r>
              <a:rPr lang="en-US" dirty="0" err="1"/>
              <a:t>Marginalised</a:t>
            </a:r>
            <a:r>
              <a:rPr lang="en-US" dirty="0"/>
              <a:t> populations</a:t>
            </a:r>
          </a:p>
        </p:txBody>
      </p:sp>
      <p:sp>
        <p:nvSpPr>
          <p:cNvPr id="5" name="Footer Placeholder 1">
            <a:extLst>
              <a:ext uri="{FF2B5EF4-FFF2-40B4-BE49-F238E27FC236}">
                <a16:creationId xmlns:a16="http://schemas.microsoft.com/office/drawing/2014/main" id="{705C2ED3-35CA-2143-B99B-97F43D5AF6FF}"/>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2048376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174EC-3BA5-A442-A1B6-2236EA07EA25}"/>
              </a:ext>
            </a:extLst>
          </p:cNvPr>
          <p:cNvSpPr>
            <a:spLocks noGrp="1"/>
          </p:cNvSpPr>
          <p:nvPr>
            <p:ph type="title"/>
          </p:nvPr>
        </p:nvSpPr>
        <p:spPr/>
        <p:txBody>
          <a:bodyPr/>
          <a:lstStyle/>
          <a:p>
            <a:r>
              <a:rPr lang="en-US" dirty="0"/>
              <a:t>Ebola virus disease</a:t>
            </a:r>
          </a:p>
        </p:txBody>
      </p:sp>
      <p:sp>
        <p:nvSpPr>
          <p:cNvPr id="3" name="Content Placeholder 2">
            <a:extLst>
              <a:ext uri="{FF2B5EF4-FFF2-40B4-BE49-F238E27FC236}">
                <a16:creationId xmlns:a16="http://schemas.microsoft.com/office/drawing/2014/main" id="{9CB1EB73-D059-EC4A-9860-E9C7CCD16474}"/>
              </a:ext>
            </a:extLst>
          </p:cNvPr>
          <p:cNvSpPr>
            <a:spLocks noGrp="1"/>
          </p:cNvSpPr>
          <p:nvPr>
            <p:ph sz="half" idx="1"/>
          </p:nvPr>
        </p:nvSpPr>
        <p:spPr/>
        <p:txBody>
          <a:bodyPr/>
          <a:lstStyle/>
          <a:p>
            <a:r>
              <a:rPr lang="en-US" dirty="0"/>
              <a:t>Several similar flaviviruses incl. Marburg</a:t>
            </a:r>
          </a:p>
          <a:p>
            <a:r>
              <a:rPr lang="en-US" dirty="0"/>
              <a:t>Reservoir is believed to be bat spp. </a:t>
            </a:r>
          </a:p>
          <a:p>
            <a:r>
              <a:rPr lang="en-US" dirty="0"/>
              <a:t>Events lead to high mortality epidemics, historically low numbers of infected individuals</a:t>
            </a:r>
          </a:p>
          <a:p>
            <a:r>
              <a:rPr lang="en-US" dirty="0"/>
              <a:t>Epidemics are </a:t>
            </a:r>
            <a:r>
              <a:rPr lang="en-GB" dirty="0"/>
              <a:t>localised</a:t>
            </a:r>
            <a:r>
              <a:rPr lang="en-US" dirty="0"/>
              <a:t> to Western and Central Africa</a:t>
            </a:r>
          </a:p>
          <a:p>
            <a:r>
              <a:rPr lang="en-US" dirty="0"/>
              <a:t>High burden on healthcare infrastructure</a:t>
            </a:r>
          </a:p>
          <a:p>
            <a:r>
              <a:rPr lang="en-US" dirty="0"/>
              <a:t>Important human-to-human transmission</a:t>
            </a:r>
          </a:p>
          <a:p>
            <a:r>
              <a:rPr lang="en-US" dirty="0"/>
              <a:t>What are the factors that support Ebola transmission?</a:t>
            </a:r>
          </a:p>
        </p:txBody>
      </p:sp>
      <p:sp>
        <p:nvSpPr>
          <p:cNvPr id="5" name="Footer Placeholder 1">
            <a:extLst>
              <a:ext uri="{FF2B5EF4-FFF2-40B4-BE49-F238E27FC236}">
                <a16:creationId xmlns:a16="http://schemas.microsoft.com/office/drawing/2014/main" id="{FEF2E22E-25A5-554F-806E-E1895AF3F86B}"/>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pic>
        <p:nvPicPr>
          <p:cNvPr id="2050" name="Picture 2" descr="Ebola map">
            <a:extLst>
              <a:ext uri="{FF2B5EF4-FFF2-40B4-BE49-F238E27FC236}">
                <a16:creationId xmlns:a16="http://schemas.microsoft.com/office/drawing/2014/main" id="{0EA014DC-E6A1-46CD-AA3C-9005CFDDD5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30095" y="311509"/>
            <a:ext cx="4023360" cy="25146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B837C34-7000-844D-843A-B57FB4848F2C}"/>
              </a:ext>
            </a:extLst>
          </p:cNvPr>
          <p:cNvSpPr txBox="1"/>
          <p:nvPr/>
        </p:nvSpPr>
        <p:spPr>
          <a:xfrm>
            <a:off x="8479905" y="34510"/>
            <a:ext cx="3286299" cy="276999"/>
          </a:xfrm>
          <a:prstGeom prst="rect">
            <a:avLst/>
          </a:prstGeom>
          <a:noFill/>
        </p:spPr>
        <p:txBody>
          <a:bodyPr wrap="square" rtlCol="0">
            <a:spAutoFit/>
          </a:bodyPr>
          <a:lstStyle/>
          <a:p>
            <a:r>
              <a:rPr lang="en-GB" sz="1200" dirty="0"/>
              <a:t>Redding et al. 2019. </a:t>
            </a:r>
            <a:r>
              <a:rPr lang="en-GB" sz="1200" i="1" dirty="0"/>
              <a:t>Nature communications</a:t>
            </a:r>
            <a:endParaRPr lang="en-GB" sz="1200" dirty="0"/>
          </a:p>
        </p:txBody>
      </p:sp>
    </p:spTree>
    <p:extLst>
      <p:ext uri="{BB962C8B-B14F-4D97-AF65-F5344CB8AC3E}">
        <p14:creationId xmlns:p14="http://schemas.microsoft.com/office/powerpoint/2010/main" val="16833342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BFE39-3234-3449-B7E0-F5C2FB330192}"/>
              </a:ext>
            </a:extLst>
          </p:cNvPr>
          <p:cNvSpPr>
            <a:spLocks noGrp="1"/>
          </p:cNvSpPr>
          <p:nvPr>
            <p:ph type="title"/>
          </p:nvPr>
        </p:nvSpPr>
        <p:spPr/>
        <p:txBody>
          <a:bodyPr/>
          <a:lstStyle/>
          <a:p>
            <a:r>
              <a:rPr lang="en-US" dirty="0"/>
              <a:t>Factors supporting Ebola spread</a:t>
            </a:r>
          </a:p>
        </p:txBody>
      </p:sp>
      <p:sp>
        <p:nvSpPr>
          <p:cNvPr id="3" name="Content Placeholder 2">
            <a:extLst>
              <a:ext uri="{FF2B5EF4-FFF2-40B4-BE49-F238E27FC236}">
                <a16:creationId xmlns:a16="http://schemas.microsoft.com/office/drawing/2014/main" id="{F2240954-FD6F-AF4C-AE1D-201AD72666EE}"/>
              </a:ext>
            </a:extLst>
          </p:cNvPr>
          <p:cNvSpPr>
            <a:spLocks noGrp="1"/>
          </p:cNvSpPr>
          <p:nvPr>
            <p:ph sz="half" idx="1"/>
          </p:nvPr>
        </p:nvSpPr>
        <p:spPr/>
        <p:txBody>
          <a:bodyPr/>
          <a:lstStyle/>
          <a:p>
            <a:r>
              <a:rPr lang="en-US" dirty="0"/>
              <a:t>Human-to-human transmission is in bodily fluids</a:t>
            </a:r>
          </a:p>
          <a:p>
            <a:r>
              <a:rPr lang="en-US" dirty="0"/>
              <a:t>Burial practices increased risk of disease transmission</a:t>
            </a:r>
          </a:p>
          <a:p>
            <a:r>
              <a:rPr lang="en-US" dirty="0"/>
              <a:t>Poor healthcare infrastructure increased nosocomial spread</a:t>
            </a:r>
          </a:p>
          <a:p>
            <a:pPr lvl="1"/>
            <a:r>
              <a:rPr lang="en-US" dirty="0"/>
              <a:t>Poor IPC strategies</a:t>
            </a:r>
          </a:p>
          <a:p>
            <a:r>
              <a:rPr lang="en-US" dirty="0"/>
              <a:t>Conflict and community resistance to outside actors</a:t>
            </a:r>
          </a:p>
          <a:p>
            <a:r>
              <a:rPr lang="en-US" dirty="0"/>
              <a:t>Limited information dissemination</a:t>
            </a:r>
          </a:p>
        </p:txBody>
      </p:sp>
      <p:sp>
        <p:nvSpPr>
          <p:cNvPr id="5" name="Footer Placeholder 1">
            <a:extLst>
              <a:ext uri="{FF2B5EF4-FFF2-40B4-BE49-F238E27FC236}">
                <a16:creationId xmlns:a16="http://schemas.microsoft.com/office/drawing/2014/main" id="{DCD019D0-6520-A448-BCB4-2BFF51B7A7A2}"/>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39359706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E7EBA-E137-1840-AF14-994F6F145667}"/>
              </a:ext>
            </a:extLst>
          </p:cNvPr>
          <p:cNvSpPr>
            <a:spLocks noGrp="1"/>
          </p:cNvSpPr>
          <p:nvPr>
            <p:ph type="title"/>
          </p:nvPr>
        </p:nvSpPr>
        <p:spPr/>
        <p:txBody>
          <a:bodyPr/>
          <a:lstStyle/>
          <a:p>
            <a:r>
              <a:rPr lang="en-US" dirty="0"/>
              <a:t>SARS-CoV-2</a:t>
            </a:r>
          </a:p>
        </p:txBody>
      </p:sp>
      <p:sp>
        <p:nvSpPr>
          <p:cNvPr id="3" name="Content Placeholder 2">
            <a:extLst>
              <a:ext uri="{FF2B5EF4-FFF2-40B4-BE49-F238E27FC236}">
                <a16:creationId xmlns:a16="http://schemas.microsoft.com/office/drawing/2014/main" id="{2FB73BBC-3EA9-8F44-AAD5-EA3554ABDB81}"/>
              </a:ext>
            </a:extLst>
          </p:cNvPr>
          <p:cNvSpPr>
            <a:spLocks noGrp="1"/>
          </p:cNvSpPr>
          <p:nvPr>
            <p:ph sz="half" idx="1"/>
          </p:nvPr>
        </p:nvSpPr>
        <p:spPr/>
        <p:txBody>
          <a:bodyPr/>
          <a:lstStyle/>
          <a:p>
            <a:r>
              <a:rPr lang="en-US" dirty="0"/>
              <a:t>Coronavirus’s cause 20% of human colds (not all are zoonotic, ?historical spillover)</a:t>
            </a:r>
          </a:p>
          <a:p>
            <a:r>
              <a:rPr lang="en-US" dirty="0"/>
              <a:t>SARS &amp; MERS are further zoonotic examples</a:t>
            </a:r>
          </a:p>
          <a:p>
            <a:r>
              <a:rPr lang="en-US" dirty="0"/>
              <a:t>This disease likely emerged from a “Wet Market”</a:t>
            </a:r>
          </a:p>
          <a:p>
            <a:r>
              <a:rPr lang="en-US" dirty="0"/>
              <a:t>Similar to SARS likely bat spp. reservoir</a:t>
            </a:r>
          </a:p>
          <a:p>
            <a:r>
              <a:rPr lang="en-US" dirty="0"/>
              <a:t>Expected that there is an amplifying species, current viral sequences suggest Pangolins</a:t>
            </a:r>
          </a:p>
          <a:p>
            <a:r>
              <a:rPr lang="en-US" dirty="0"/>
              <a:t>What we are seeing now is human-to-human transmission</a:t>
            </a:r>
          </a:p>
          <a:p>
            <a:endParaRPr lang="en-US" dirty="0"/>
          </a:p>
        </p:txBody>
      </p:sp>
      <p:sp>
        <p:nvSpPr>
          <p:cNvPr id="5" name="Footer Placeholder 1">
            <a:extLst>
              <a:ext uri="{FF2B5EF4-FFF2-40B4-BE49-F238E27FC236}">
                <a16:creationId xmlns:a16="http://schemas.microsoft.com/office/drawing/2014/main" id="{60045399-732C-DD44-B6EB-37478DB477A3}"/>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pic>
        <p:nvPicPr>
          <p:cNvPr id="4" name="Picture 3">
            <a:extLst>
              <a:ext uri="{FF2B5EF4-FFF2-40B4-BE49-F238E27FC236}">
                <a16:creationId xmlns:a16="http://schemas.microsoft.com/office/drawing/2014/main" id="{37722243-F41E-46C4-9F79-BA68FD68E374}"/>
              </a:ext>
            </a:extLst>
          </p:cNvPr>
          <p:cNvPicPr>
            <a:picLocks noChangeAspect="1"/>
          </p:cNvPicPr>
          <p:nvPr/>
        </p:nvPicPr>
        <p:blipFill>
          <a:blip r:embed="rId2"/>
          <a:stretch>
            <a:fillRect/>
          </a:stretch>
        </p:blipFill>
        <p:spPr>
          <a:xfrm>
            <a:off x="8421525" y="450008"/>
            <a:ext cx="3163843" cy="1488548"/>
          </a:xfrm>
          <a:prstGeom prst="rect">
            <a:avLst/>
          </a:prstGeom>
        </p:spPr>
      </p:pic>
      <p:sp>
        <p:nvSpPr>
          <p:cNvPr id="6" name="TextBox 5">
            <a:extLst>
              <a:ext uri="{FF2B5EF4-FFF2-40B4-BE49-F238E27FC236}">
                <a16:creationId xmlns:a16="http://schemas.microsoft.com/office/drawing/2014/main" id="{A4E3D739-CD15-5C42-A90F-588C1F2A02DD}"/>
              </a:ext>
            </a:extLst>
          </p:cNvPr>
          <p:cNvSpPr txBox="1"/>
          <p:nvPr/>
        </p:nvSpPr>
        <p:spPr>
          <a:xfrm>
            <a:off x="8188967" y="173009"/>
            <a:ext cx="3628961" cy="276999"/>
          </a:xfrm>
          <a:prstGeom prst="rect">
            <a:avLst/>
          </a:prstGeom>
          <a:noFill/>
        </p:spPr>
        <p:txBody>
          <a:bodyPr wrap="square" rtlCol="0">
            <a:spAutoFit/>
          </a:bodyPr>
          <a:lstStyle/>
          <a:p>
            <a:r>
              <a:rPr lang="en-GB" sz="1200" dirty="0"/>
              <a:t>Johns Hopkins University, Coronavirus map. 2020</a:t>
            </a:r>
          </a:p>
        </p:txBody>
      </p:sp>
    </p:spTree>
    <p:extLst>
      <p:ext uri="{BB962C8B-B14F-4D97-AF65-F5344CB8AC3E}">
        <p14:creationId xmlns:p14="http://schemas.microsoft.com/office/powerpoint/2010/main" val="3322387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53FC8-614F-4841-816F-48105115DDED}"/>
              </a:ext>
            </a:extLst>
          </p:cNvPr>
          <p:cNvSpPr>
            <a:spLocks noGrp="1"/>
          </p:cNvSpPr>
          <p:nvPr>
            <p:ph type="title"/>
          </p:nvPr>
        </p:nvSpPr>
        <p:spPr/>
        <p:txBody>
          <a:bodyPr/>
          <a:lstStyle/>
          <a:p>
            <a:r>
              <a:rPr lang="en-US" dirty="0"/>
              <a:t>Factors supporting SARS-CoV-2 spread</a:t>
            </a:r>
          </a:p>
        </p:txBody>
      </p:sp>
      <p:sp>
        <p:nvSpPr>
          <p:cNvPr id="3" name="Content Placeholder 2">
            <a:extLst>
              <a:ext uri="{FF2B5EF4-FFF2-40B4-BE49-F238E27FC236}">
                <a16:creationId xmlns:a16="http://schemas.microsoft.com/office/drawing/2014/main" id="{62048134-67F9-2944-BE15-363BB7920B6D}"/>
              </a:ext>
            </a:extLst>
          </p:cNvPr>
          <p:cNvSpPr>
            <a:spLocks noGrp="1"/>
          </p:cNvSpPr>
          <p:nvPr>
            <p:ph sz="half" idx="1"/>
          </p:nvPr>
        </p:nvSpPr>
        <p:spPr/>
        <p:txBody>
          <a:bodyPr/>
          <a:lstStyle/>
          <a:p>
            <a:r>
              <a:rPr lang="en-GB" dirty="0"/>
              <a:t>Aerosol or droplet spread in respiratory secretions</a:t>
            </a:r>
          </a:p>
          <a:p>
            <a:r>
              <a:rPr lang="en-GB" dirty="0"/>
              <a:t>High proportion of asymptomatic or sub-clinical cases</a:t>
            </a:r>
          </a:p>
          <a:p>
            <a:r>
              <a:rPr lang="en-GB" dirty="0"/>
              <a:t>Increased globalisation and transport infrastructure</a:t>
            </a:r>
          </a:p>
          <a:p>
            <a:r>
              <a:rPr lang="en-GB" dirty="0"/>
              <a:t>High density population centres</a:t>
            </a:r>
          </a:p>
          <a:p>
            <a:r>
              <a:rPr lang="en-GB" dirty="0"/>
              <a:t>Long incubation periods</a:t>
            </a:r>
          </a:p>
          <a:p>
            <a:pPr marL="0" indent="0">
              <a:buNone/>
            </a:pPr>
            <a:endParaRPr lang="en-GB" dirty="0"/>
          </a:p>
        </p:txBody>
      </p:sp>
      <p:sp>
        <p:nvSpPr>
          <p:cNvPr id="5" name="Footer Placeholder 1">
            <a:extLst>
              <a:ext uri="{FF2B5EF4-FFF2-40B4-BE49-F238E27FC236}">
                <a16:creationId xmlns:a16="http://schemas.microsoft.com/office/drawing/2014/main" id="{50E29712-5DEE-E448-82E0-08E5ADEF03ED}"/>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26385166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41FE7-46E6-2547-BC58-E90E1FB64E0D}"/>
              </a:ext>
            </a:extLst>
          </p:cNvPr>
          <p:cNvSpPr>
            <a:spLocks noGrp="1"/>
          </p:cNvSpPr>
          <p:nvPr>
            <p:ph type="title"/>
          </p:nvPr>
        </p:nvSpPr>
        <p:spPr/>
        <p:txBody>
          <a:bodyPr/>
          <a:lstStyle/>
          <a:p>
            <a:r>
              <a:rPr lang="en-GB" dirty="0" err="1"/>
              <a:t>Spillover</a:t>
            </a:r>
            <a:r>
              <a:rPr lang="en-GB" dirty="0"/>
              <a:t> – How do they happen?</a:t>
            </a:r>
          </a:p>
        </p:txBody>
      </p:sp>
      <p:sp>
        <p:nvSpPr>
          <p:cNvPr id="3" name="Content Placeholder 2">
            <a:extLst>
              <a:ext uri="{FF2B5EF4-FFF2-40B4-BE49-F238E27FC236}">
                <a16:creationId xmlns:a16="http://schemas.microsoft.com/office/drawing/2014/main" id="{DA47751A-1B64-594D-AA50-FBD4B467F471}"/>
              </a:ext>
            </a:extLst>
          </p:cNvPr>
          <p:cNvSpPr>
            <a:spLocks noGrp="1"/>
          </p:cNvSpPr>
          <p:nvPr>
            <p:ph sz="half" idx="1"/>
          </p:nvPr>
        </p:nvSpPr>
        <p:spPr/>
        <p:txBody>
          <a:bodyPr/>
          <a:lstStyle/>
          <a:p>
            <a:r>
              <a:rPr lang="en-GB" dirty="0"/>
              <a:t>Proximal and distal factors</a:t>
            </a:r>
          </a:p>
          <a:p>
            <a:r>
              <a:rPr lang="en-GB" dirty="0"/>
              <a:t>Proximal include:</a:t>
            </a:r>
          </a:p>
          <a:p>
            <a:pPr lvl="1"/>
            <a:r>
              <a:rPr lang="en-GB" dirty="0"/>
              <a:t>Airborne – </a:t>
            </a:r>
            <a:r>
              <a:rPr lang="en-GB" dirty="0" err="1"/>
              <a:t>Nipah</a:t>
            </a:r>
            <a:r>
              <a:rPr lang="en-GB" dirty="0"/>
              <a:t> &amp; SARS-CoV-2</a:t>
            </a:r>
          </a:p>
          <a:p>
            <a:pPr lvl="1"/>
            <a:r>
              <a:rPr lang="en-GB" dirty="0"/>
              <a:t>Contamination – Lassa</a:t>
            </a:r>
          </a:p>
          <a:p>
            <a:pPr lvl="1"/>
            <a:r>
              <a:rPr lang="en-GB" dirty="0"/>
              <a:t>Vector borne – P. </a:t>
            </a:r>
            <a:r>
              <a:rPr lang="en-GB" dirty="0" err="1"/>
              <a:t>knowlesi</a:t>
            </a:r>
            <a:endParaRPr lang="en-GB" dirty="0"/>
          </a:p>
          <a:p>
            <a:pPr lvl="1"/>
            <a:r>
              <a:rPr lang="en-GB" dirty="0"/>
              <a:t>Consumption (livestock) – Cysticercosis</a:t>
            </a:r>
          </a:p>
          <a:p>
            <a:pPr lvl="1"/>
            <a:r>
              <a:rPr lang="en-GB" dirty="0"/>
              <a:t>Consumption (opportunistic) – HIV &amp; Ebola</a:t>
            </a:r>
          </a:p>
          <a:p>
            <a:pPr lvl="1"/>
            <a:r>
              <a:rPr lang="en-GB" dirty="0"/>
              <a:t>Wound/Saliva – Rabies</a:t>
            </a:r>
          </a:p>
          <a:p>
            <a:r>
              <a:rPr lang="en-GB" dirty="0"/>
              <a:t>Distal will be discussed further</a:t>
            </a:r>
          </a:p>
          <a:p>
            <a:pPr lvl="1"/>
            <a:endParaRPr lang="en-GB" dirty="0"/>
          </a:p>
        </p:txBody>
      </p:sp>
      <p:sp>
        <p:nvSpPr>
          <p:cNvPr id="5" name="Footer Placeholder 1">
            <a:extLst>
              <a:ext uri="{FF2B5EF4-FFF2-40B4-BE49-F238E27FC236}">
                <a16:creationId xmlns:a16="http://schemas.microsoft.com/office/drawing/2014/main" id="{F2125AF4-A273-FA4F-B118-97DAF19BED6C}"/>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6544964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ACC27-1CD9-4148-A66C-858C98DA3061}"/>
              </a:ext>
            </a:extLst>
          </p:cNvPr>
          <p:cNvSpPr>
            <a:spLocks noGrp="1"/>
          </p:cNvSpPr>
          <p:nvPr>
            <p:ph type="title"/>
          </p:nvPr>
        </p:nvSpPr>
        <p:spPr/>
        <p:txBody>
          <a:bodyPr/>
          <a:lstStyle/>
          <a:p>
            <a:r>
              <a:rPr lang="en-GB" dirty="0"/>
              <a:t>A systems dynamic approach</a:t>
            </a:r>
          </a:p>
        </p:txBody>
      </p:sp>
      <p:pic>
        <p:nvPicPr>
          <p:cNvPr id="5" name="Content Placeholder 4" descr="A systems dynamics approach to zoonotic disease emergence. This highest level factors include the physical environment followed by the host niche and within that the infected host niche. The pathogen spillsover from this into the infected human population that resides within the endemic population which can spread to non-endemic populations.">
            <a:extLst>
              <a:ext uri="{FF2B5EF4-FFF2-40B4-BE49-F238E27FC236}">
                <a16:creationId xmlns:a16="http://schemas.microsoft.com/office/drawing/2014/main" id="{6A0988CC-ED37-DD43-96D6-A8E6B0FA810C}"/>
              </a:ext>
            </a:extLst>
          </p:cNvPr>
          <p:cNvPicPr>
            <a:picLocks noGrp="1" noChangeAspect="1"/>
          </p:cNvPicPr>
          <p:nvPr>
            <p:ph sz="half" idx="1"/>
          </p:nvPr>
        </p:nvPicPr>
        <p:blipFill rotWithShape="1">
          <a:blip r:embed="rId2"/>
          <a:srcRect r="2280" b="18817"/>
          <a:stretch/>
        </p:blipFill>
        <p:spPr>
          <a:xfrm>
            <a:off x="1071434" y="1662821"/>
            <a:ext cx="10516516" cy="5000400"/>
          </a:xfrm>
        </p:spPr>
      </p:pic>
      <p:sp>
        <p:nvSpPr>
          <p:cNvPr id="6" name="Footer Placeholder 1">
            <a:extLst>
              <a:ext uri="{FF2B5EF4-FFF2-40B4-BE49-F238E27FC236}">
                <a16:creationId xmlns:a16="http://schemas.microsoft.com/office/drawing/2014/main" id="{87F49B07-6635-B54F-8BBE-0492750D93EC}"/>
              </a:ext>
            </a:extLst>
          </p:cNvPr>
          <p:cNvSpPr>
            <a:spLocks noGrp="1"/>
          </p:cNvSpPr>
          <p:nvPr>
            <p:ph type="ftr" sz="quarter" idx="11"/>
          </p:nvPr>
        </p:nvSpPr>
        <p:spPr>
          <a:xfrm>
            <a:off x="8220364" y="103197"/>
            <a:ext cx="3860800" cy="365125"/>
          </a:xfrm>
        </p:spPr>
        <p:txBody>
          <a:bodyPr/>
          <a:lstStyle/>
          <a:p>
            <a:r>
              <a:rPr lang="en-US" sz="2200" dirty="0"/>
              <a:t>Questions? </a:t>
            </a:r>
            <a:r>
              <a:rPr lang="en-US" sz="2200" dirty="0" err="1"/>
              <a:t>sli.do</a:t>
            </a:r>
            <a:r>
              <a:rPr lang="en-US" sz="2200" dirty="0"/>
              <a:t> #Q689</a:t>
            </a:r>
          </a:p>
        </p:txBody>
      </p:sp>
      <p:sp>
        <p:nvSpPr>
          <p:cNvPr id="3" name="TextBox 2">
            <a:extLst>
              <a:ext uri="{FF2B5EF4-FFF2-40B4-BE49-F238E27FC236}">
                <a16:creationId xmlns:a16="http://schemas.microsoft.com/office/drawing/2014/main" id="{89A1879C-B79A-F64A-BCDB-356E0329BA09}"/>
              </a:ext>
            </a:extLst>
          </p:cNvPr>
          <p:cNvSpPr txBox="1"/>
          <p:nvPr/>
        </p:nvSpPr>
        <p:spPr>
          <a:xfrm>
            <a:off x="8507614" y="1316009"/>
            <a:ext cx="3286299" cy="276999"/>
          </a:xfrm>
          <a:prstGeom prst="rect">
            <a:avLst/>
          </a:prstGeom>
          <a:noFill/>
        </p:spPr>
        <p:txBody>
          <a:bodyPr wrap="square" rtlCol="0">
            <a:spAutoFit/>
          </a:bodyPr>
          <a:lstStyle/>
          <a:p>
            <a:r>
              <a:rPr lang="en-GB" sz="1200" dirty="0"/>
              <a:t>Redding et al. 2019. </a:t>
            </a:r>
            <a:r>
              <a:rPr lang="en-GB" sz="1200" i="1" dirty="0"/>
              <a:t>Nature communications</a:t>
            </a:r>
            <a:endParaRPr lang="en-GB" sz="1200" dirty="0"/>
          </a:p>
        </p:txBody>
      </p:sp>
    </p:spTree>
    <p:extLst>
      <p:ext uri="{BB962C8B-B14F-4D97-AF65-F5344CB8AC3E}">
        <p14:creationId xmlns:p14="http://schemas.microsoft.com/office/powerpoint/2010/main" val="3857020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99B33-747C-9B48-A38A-CF0CE4253553}"/>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71637464-E3E8-1D49-889C-C80BB6656671}"/>
              </a:ext>
            </a:extLst>
          </p:cNvPr>
          <p:cNvSpPr>
            <a:spLocks noGrp="1"/>
          </p:cNvSpPr>
          <p:nvPr>
            <p:ph sz="half" idx="1"/>
          </p:nvPr>
        </p:nvSpPr>
        <p:spPr/>
        <p:txBody>
          <a:bodyPr>
            <a:normAutofit lnSpcReduction="10000"/>
          </a:bodyPr>
          <a:lstStyle/>
          <a:p>
            <a:r>
              <a:rPr lang="en-US" dirty="0"/>
              <a:t>Introduce the concept of “One Health”</a:t>
            </a:r>
          </a:p>
          <a:p>
            <a:pPr marL="0" indent="0">
              <a:buNone/>
            </a:pPr>
            <a:endParaRPr lang="en-US" dirty="0"/>
          </a:p>
          <a:p>
            <a:r>
              <a:rPr lang="en-US" dirty="0"/>
              <a:t>Define zoonotic infectious diseases</a:t>
            </a:r>
          </a:p>
          <a:p>
            <a:endParaRPr lang="en-US" dirty="0"/>
          </a:p>
          <a:p>
            <a:r>
              <a:rPr lang="en-US" dirty="0"/>
              <a:t>Introduce the biological and ecological processes driving disease spillover events</a:t>
            </a:r>
          </a:p>
          <a:p>
            <a:pPr marL="0" indent="0">
              <a:buNone/>
            </a:pPr>
            <a:endParaRPr lang="en-US" dirty="0"/>
          </a:p>
          <a:p>
            <a:r>
              <a:rPr lang="en-US" dirty="0"/>
              <a:t>Highlight the role of “One Health” in reducing the risk of and response to spillovers of zoonotic infectious diseases</a:t>
            </a:r>
          </a:p>
        </p:txBody>
      </p:sp>
      <p:sp>
        <p:nvSpPr>
          <p:cNvPr id="7" name="Footer Placeholder 1">
            <a:extLst>
              <a:ext uri="{FF2B5EF4-FFF2-40B4-BE49-F238E27FC236}">
                <a16:creationId xmlns:a16="http://schemas.microsoft.com/office/drawing/2014/main" id="{51A81C37-E3DA-244D-AA73-FBEC0D970B97}"/>
              </a:ext>
            </a:extLst>
          </p:cNvPr>
          <p:cNvSpPr>
            <a:spLocks noGrp="1"/>
          </p:cNvSpPr>
          <p:nvPr>
            <p:ph type="ftr" sz="quarter" idx="11"/>
          </p:nvPr>
        </p:nvSpPr>
        <p:spPr>
          <a:xfrm>
            <a:off x="8169564"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6625962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26E15-7D59-E04F-BEEF-EFCB6197B510}"/>
              </a:ext>
            </a:extLst>
          </p:cNvPr>
          <p:cNvSpPr>
            <a:spLocks noGrp="1"/>
          </p:cNvSpPr>
          <p:nvPr>
            <p:ph type="title"/>
          </p:nvPr>
        </p:nvSpPr>
        <p:spPr/>
        <p:txBody>
          <a:bodyPr/>
          <a:lstStyle/>
          <a:p>
            <a:r>
              <a:rPr lang="en-GB" dirty="0"/>
              <a:t>The physical environment</a:t>
            </a:r>
          </a:p>
        </p:txBody>
      </p:sp>
      <p:sp>
        <p:nvSpPr>
          <p:cNvPr id="3" name="Content Placeholder 2">
            <a:extLst>
              <a:ext uri="{FF2B5EF4-FFF2-40B4-BE49-F238E27FC236}">
                <a16:creationId xmlns:a16="http://schemas.microsoft.com/office/drawing/2014/main" id="{8B10CBCE-8D7C-3743-A1CD-450516AFA56A}"/>
              </a:ext>
            </a:extLst>
          </p:cNvPr>
          <p:cNvSpPr>
            <a:spLocks noGrp="1"/>
          </p:cNvSpPr>
          <p:nvPr>
            <p:ph sz="half" idx="1"/>
          </p:nvPr>
        </p:nvSpPr>
        <p:spPr/>
        <p:txBody>
          <a:bodyPr>
            <a:normAutofit lnSpcReduction="10000"/>
          </a:bodyPr>
          <a:lstStyle/>
          <a:p>
            <a:r>
              <a:rPr lang="en-GB" dirty="0"/>
              <a:t>Climate</a:t>
            </a:r>
          </a:p>
          <a:p>
            <a:endParaRPr lang="en-GB" dirty="0"/>
          </a:p>
          <a:p>
            <a:r>
              <a:rPr lang="en-GB" dirty="0"/>
              <a:t>Land use</a:t>
            </a:r>
          </a:p>
          <a:p>
            <a:endParaRPr lang="en-GB" dirty="0"/>
          </a:p>
          <a:p>
            <a:r>
              <a:rPr lang="en-GB" dirty="0"/>
              <a:t>Livestock density</a:t>
            </a:r>
          </a:p>
          <a:p>
            <a:endParaRPr lang="en-GB" dirty="0"/>
          </a:p>
          <a:p>
            <a:r>
              <a:rPr lang="en-GB" dirty="0"/>
              <a:t>Crops and farming methods</a:t>
            </a:r>
          </a:p>
          <a:p>
            <a:endParaRPr lang="en-GB" dirty="0"/>
          </a:p>
          <a:p>
            <a:r>
              <a:rPr lang="en-GB" dirty="0"/>
              <a:t>Geology and soil characteristics</a:t>
            </a:r>
          </a:p>
          <a:p>
            <a:endParaRPr lang="en-GB" dirty="0"/>
          </a:p>
          <a:p>
            <a:endParaRPr lang="en-GB" dirty="0"/>
          </a:p>
          <a:p>
            <a:endParaRPr lang="en-GB" dirty="0"/>
          </a:p>
        </p:txBody>
      </p:sp>
      <p:sp>
        <p:nvSpPr>
          <p:cNvPr id="5" name="Footer Placeholder 1">
            <a:extLst>
              <a:ext uri="{FF2B5EF4-FFF2-40B4-BE49-F238E27FC236}">
                <a16:creationId xmlns:a16="http://schemas.microsoft.com/office/drawing/2014/main" id="{E070B2B7-68A4-5845-A7A2-F952BFE56398}"/>
              </a:ext>
            </a:extLst>
          </p:cNvPr>
          <p:cNvSpPr txBox="1">
            <a:spLocks/>
          </p:cNvSpPr>
          <p:nvPr/>
        </p:nvSpPr>
        <p:spPr>
          <a:xfrm>
            <a:off x="8192655" y="6363928"/>
            <a:ext cx="3860800"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a:solidFill>
                  <a:schemeClr val="tx1">
                    <a:tint val="75000"/>
                  </a:schemeClr>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200"/>
              <a:t>Questions? sli.do #Q689</a:t>
            </a:r>
            <a:endParaRPr lang="en-US" sz="2200" dirty="0"/>
          </a:p>
        </p:txBody>
      </p:sp>
    </p:spTree>
    <p:extLst>
      <p:ext uri="{BB962C8B-B14F-4D97-AF65-F5344CB8AC3E}">
        <p14:creationId xmlns:p14="http://schemas.microsoft.com/office/powerpoint/2010/main" val="10777599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ACC27-1CD9-4148-A66C-858C98DA3061}"/>
              </a:ext>
            </a:extLst>
          </p:cNvPr>
          <p:cNvSpPr>
            <a:spLocks noGrp="1"/>
          </p:cNvSpPr>
          <p:nvPr>
            <p:ph type="title"/>
          </p:nvPr>
        </p:nvSpPr>
        <p:spPr/>
        <p:txBody>
          <a:bodyPr/>
          <a:lstStyle/>
          <a:p>
            <a:r>
              <a:rPr lang="en-GB" dirty="0"/>
              <a:t>A systems dynamic approach</a:t>
            </a:r>
          </a:p>
        </p:txBody>
      </p:sp>
      <p:pic>
        <p:nvPicPr>
          <p:cNvPr id="5" name="Content Placeholder 4" descr="A systems dynamics approach to zoonotic disease emergence. This highest level factors include the physical environment followed by the host niche and within that the infected host niche. The pathogen spillsover from this into the infected human population that resides within the endemic population which can spread to non-endemic populations.">
            <a:extLst>
              <a:ext uri="{FF2B5EF4-FFF2-40B4-BE49-F238E27FC236}">
                <a16:creationId xmlns:a16="http://schemas.microsoft.com/office/drawing/2014/main" id="{6A0988CC-ED37-DD43-96D6-A8E6B0FA810C}"/>
              </a:ext>
            </a:extLst>
          </p:cNvPr>
          <p:cNvPicPr>
            <a:picLocks noGrp="1" noChangeAspect="1"/>
          </p:cNvPicPr>
          <p:nvPr>
            <p:ph sz="half" idx="1"/>
          </p:nvPr>
        </p:nvPicPr>
        <p:blipFill rotWithShape="1">
          <a:blip r:embed="rId2"/>
          <a:srcRect r="2280" b="18817"/>
          <a:stretch/>
        </p:blipFill>
        <p:spPr>
          <a:xfrm>
            <a:off x="1071434" y="1662821"/>
            <a:ext cx="10510968" cy="4997762"/>
          </a:xfrm>
        </p:spPr>
      </p:pic>
      <p:sp>
        <p:nvSpPr>
          <p:cNvPr id="6" name="Footer Placeholder 1">
            <a:extLst>
              <a:ext uri="{FF2B5EF4-FFF2-40B4-BE49-F238E27FC236}">
                <a16:creationId xmlns:a16="http://schemas.microsoft.com/office/drawing/2014/main" id="{87F49B07-6635-B54F-8BBE-0492750D93EC}"/>
              </a:ext>
            </a:extLst>
          </p:cNvPr>
          <p:cNvSpPr>
            <a:spLocks noGrp="1"/>
          </p:cNvSpPr>
          <p:nvPr>
            <p:ph type="ftr" sz="quarter" idx="11"/>
          </p:nvPr>
        </p:nvSpPr>
        <p:spPr>
          <a:xfrm>
            <a:off x="8220364" y="103197"/>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5984303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D0E9C-8B43-A74D-AC88-136F681BDF2A}"/>
              </a:ext>
            </a:extLst>
          </p:cNvPr>
          <p:cNvSpPr>
            <a:spLocks noGrp="1"/>
          </p:cNvSpPr>
          <p:nvPr>
            <p:ph type="title"/>
          </p:nvPr>
        </p:nvSpPr>
        <p:spPr/>
        <p:txBody>
          <a:bodyPr/>
          <a:lstStyle/>
          <a:p>
            <a:r>
              <a:rPr lang="en-GB" dirty="0"/>
              <a:t>Host niche</a:t>
            </a:r>
          </a:p>
        </p:txBody>
      </p:sp>
      <p:sp>
        <p:nvSpPr>
          <p:cNvPr id="3" name="Content Placeholder 2">
            <a:extLst>
              <a:ext uri="{FF2B5EF4-FFF2-40B4-BE49-F238E27FC236}">
                <a16:creationId xmlns:a16="http://schemas.microsoft.com/office/drawing/2014/main" id="{715A4B8B-F321-634B-97A6-A6CCCB8BA3F4}"/>
              </a:ext>
            </a:extLst>
          </p:cNvPr>
          <p:cNvSpPr>
            <a:spLocks noGrp="1"/>
          </p:cNvSpPr>
          <p:nvPr>
            <p:ph sz="half" idx="1"/>
          </p:nvPr>
        </p:nvSpPr>
        <p:spPr/>
        <p:txBody>
          <a:bodyPr/>
          <a:lstStyle/>
          <a:p>
            <a:r>
              <a:rPr lang="en-GB" dirty="0"/>
              <a:t>Climatic niche</a:t>
            </a:r>
          </a:p>
          <a:p>
            <a:endParaRPr lang="en-GB" dirty="0"/>
          </a:p>
          <a:p>
            <a:r>
              <a:rPr lang="en-GB" dirty="0"/>
              <a:t>Population dynamics</a:t>
            </a:r>
          </a:p>
          <a:p>
            <a:endParaRPr lang="en-GB" dirty="0"/>
          </a:p>
          <a:p>
            <a:r>
              <a:rPr lang="en-GB"/>
              <a:t>Biotic interactions</a:t>
            </a:r>
          </a:p>
        </p:txBody>
      </p:sp>
      <p:sp>
        <p:nvSpPr>
          <p:cNvPr id="5" name="Footer Placeholder 1">
            <a:extLst>
              <a:ext uri="{FF2B5EF4-FFF2-40B4-BE49-F238E27FC236}">
                <a16:creationId xmlns:a16="http://schemas.microsoft.com/office/drawing/2014/main" id="{E0DBCD01-2641-7C4F-9A5C-C6B8CB94206B}"/>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32276109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ACC27-1CD9-4148-A66C-858C98DA3061}"/>
              </a:ext>
            </a:extLst>
          </p:cNvPr>
          <p:cNvSpPr>
            <a:spLocks noGrp="1"/>
          </p:cNvSpPr>
          <p:nvPr>
            <p:ph type="title"/>
          </p:nvPr>
        </p:nvSpPr>
        <p:spPr/>
        <p:txBody>
          <a:bodyPr/>
          <a:lstStyle/>
          <a:p>
            <a:r>
              <a:rPr lang="en-GB" dirty="0"/>
              <a:t>A systems dynamic approach</a:t>
            </a:r>
          </a:p>
        </p:txBody>
      </p:sp>
      <p:pic>
        <p:nvPicPr>
          <p:cNvPr id="5" name="Content Placeholder 4" descr="A systems dynamics approach to zoonotic disease emergence. This highest level factors include the physical environment followed by the host niche and within that the infected host niche. The pathogen spillsover from this into the infected human population that resides within the endemic population which can spread to non-endemic populations.">
            <a:extLst>
              <a:ext uri="{FF2B5EF4-FFF2-40B4-BE49-F238E27FC236}">
                <a16:creationId xmlns:a16="http://schemas.microsoft.com/office/drawing/2014/main" id="{6A0988CC-ED37-DD43-96D6-A8E6B0FA810C}"/>
              </a:ext>
            </a:extLst>
          </p:cNvPr>
          <p:cNvPicPr>
            <a:picLocks noGrp="1" noChangeAspect="1"/>
          </p:cNvPicPr>
          <p:nvPr>
            <p:ph sz="half" idx="1"/>
          </p:nvPr>
        </p:nvPicPr>
        <p:blipFill rotWithShape="1">
          <a:blip r:embed="rId2"/>
          <a:srcRect r="2280" b="18817"/>
          <a:stretch/>
        </p:blipFill>
        <p:spPr>
          <a:xfrm>
            <a:off x="1071434" y="1662821"/>
            <a:ext cx="10510968" cy="4997762"/>
          </a:xfrm>
        </p:spPr>
      </p:pic>
      <p:sp>
        <p:nvSpPr>
          <p:cNvPr id="6" name="Footer Placeholder 1">
            <a:extLst>
              <a:ext uri="{FF2B5EF4-FFF2-40B4-BE49-F238E27FC236}">
                <a16:creationId xmlns:a16="http://schemas.microsoft.com/office/drawing/2014/main" id="{87F49B07-6635-B54F-8BBE-0492750D93EC}"/>
              </a:ext>
            </a:extLst>
          </p:cNvPr>
          <p:cNvSpPr>
            <a:spLocks noGrp="1"/>
          </p:cNvSpPr>
          <p:nvPr>
            <p:ph type="ftr" sz="quarter" idx="11"/>
          </p:nvPr>
        </p:nvSpPr>
        <p:spPr>
          <a:xfrm>
            <a:off x="8220364" y="103197"/>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26361845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9C2FC-0EFF-284C-8B25-9CAF39251A03}"/>
              </a:ext>
            </a:extLst>
          </p:cNvPr>
          <p:cNvSpPr>
            <a:spLocks noGrp="1"/>
          </p:cNvSpPr>
          <p:nvPr>
            <p:ph type="title"/>
          </p:nvPr>
        </p:nvSpPr>
        <p:spPr/>
        <p:txBody>
          <a:bodyPr/>
          <a:lstStyle/>
          <a:p>
            <a:r>
              <a:rPr lang="en-GB" dirty="0"/>
              <a:t>Infected host niche</a:t>
            </a:r>
          </a:p>
        </p:txBody>
      </p:sp>
      <p:sp>
        <p:nvSpPr>
          <p:cNvPr id="3" name="Content Placeholder 2">
            <a:extLst>
              <a:ext uri="{FF2B5EF4-FFF2-40B4-BE49-F238E27FC236}">
                <a16:creationId xmlns:a16="http://schemas.microsoft.com/office/drawing/2014/main" id="{8A5BD503-15ED-A646-B3D3-873253E0F116}"/>
              </a:ext>
            </a:extLst>
          </p:cNvPr>
          <p:cNvSpPr>
            <a:spLocks noGrp="1"/>
          </p:cNvSpPr>
          <p:nvPr>
            <p:ph sz="half" idx="1"/>
          </p:nvPr>
        </p:nvSpPr>
        <p:spPr/>
        <p:txBody>
          <a:bodyPr/>
          <a:lstStyle/>
          <a:p>
            <a:r>
              <a:rPr lang="en-GB" dirty="0"/>
              <a:t>Population mixing</a:t>
            </a:r>
          </a:p>
          <a:p>
            <a:endParaRPr lang="en-GB" dirty="0"/>
          </a:p>
          <a:p>
            <a:r>
              <a:rPr lang="en-GB" dirty="0"/>
              <a:t>Immunological variability</a:t>
            </a:r>
          </a:p>
          <a:p>
            <a:endParaRPr lang="en-GB" dirty="0"/>
          </a:p>
          <a:p>
            <a:r>
              <a:rPr lang="en-GB" dirty="0"/>
              <a:t>Co-infection</a:t>
            </a:r>
          </a:p>
        </p:txBody>
      </p:sp>
      <p:sp>
        <p:nvSpPr>
          <p:cNvPr id="5" name="Footer Placeholder 1">
            <a:extLst>
              <a:ext uri="{FF2B5EF4-FFF2-40B4-BE49-F238E27FC236}">
                <a16:creationId xmlns:a16="http://schemas.microsoft.com/office/drawing/2014/main" id="{BD13D9CF-3083-E04A-ACD9-FB6E50CF0BA5}"/>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12598120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ACC27-1CD9-4148-A66C-858C98DA3061}"/>
              </a:ext>
            </a:extLst>
          </p:cNvPr>
          <p:cNvSpPr>
            <a:spLocks noGrp="1"/>
          </p:cNvSpPr>
          <p:nvPr>
            <p:ph type="title"/>
          </p:nvPr>
        </p:nvSpPr>
        <p:spPr/>
        <p:txBody>
          <a:bodyPr/>
          <a:lstStyle/>
          <a:p>
            <a:r>
              <a:rPr lang="en-GB" dirty="0"/>
              <a:t>A systems dynamic approach</a:t>
            </a:r>
          </a:p>
        </p:txBody>
      </p:sp>
      <p:pic>
        <p:nvPicPr>
          <p:cNvPr id="5" name="Content Placeholder 4" descr="A systems dynamics approach to zoonotic disease emergence. This highest level factors include the physical environment followed by the host niche and within that the infected host niche. The pathogen spillsover from this into the infected human population that resides within the endemic population which can spread to non-endemic populations.">
            <a:extLst>
              <a:ext uri="{FF2B5EF4-FFF2-40B4-BE49-F238E27FC236}">
                <a16:creationId xmlns:a16="http://schemas.microsoft.com/office/drawing/2014/main" id="{6A0988CC-ED37-DD43-96D6-A8E6B0FA810C}"/>
              </a:ext>
            </a:extLst>
          </p:cNvPr>
          <p:cNvPicPr>
            <a:picLocks noGrp="1" noChangeAspect="1"/>
          </p:cNvPicPr>
          <p:nvPr>
            <p:ph sz="half" idx="1"/>
          </p:nvPr>
        </p:nvPicPr>
        <p:blipFill rotWithShape="1">
          <a:blip r:embed="rId2"/>
          <a:srcRect r="2280" b="18817"/>
          <a:stretch/>
        </p:blipFill>
        <p:spPr>
          <a:xfrm>
            <a:off x="1071434" y="1662821"/>
            <a:ext cx="10510968" cy="4997762"/>
          </a:xfrm>
        </p:spPr>
      </p:pic>
      <p:sp>
        <p:nvSpPr>
          <p:cNvPr id="6" name="Footer Placeholder 1">
            <a:extLst>
              <a:ext uri="{FF2B5EF4-FFF2-40B4-BE49-F238E27FC236}">
                <a16:creationId xmlns:a16="http://schemas.microsoft.com/office/drawing/2014/main" id="{87F49B07-6635-B54F-8BBE-0492750D93EC}"/>
              </a:ext>
            </a:extLst>
          </p:cNvPr>
          <p:cNvSpPr>
            <a:spLocks noGrp="1"/>
          </p:cNvSpPr>
          <p:nvPr>
            <p:ph type="ftr" sz="quarter" idx="11"/>
          </p:nvPr>
        </p:nvSpPr>
        <p:spPr>
          <a:xfrm>
            <a:off x="8220364" y="103197"/>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36989219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14B29-4BB2-B94D-B1B1-37491F68F74B}"/>
              </a:ext>
            </a:extLst>
          </p:cNvPr>
          <p:cNvSpPr>
            <a:spLocks noGrp="1"/>
          </p:cNvSpPr>
          <p:nvPr>
            <p:ph type="title"/>
          </p:nvPr>
        </p:nvSpPr>
        <p:spPr/>
        <p:txBody>
          <a:bodyPr/>
          <a:lstStyle/>
          <a:p>
            <a:r>
              <a:rPr lang="en-GB" dirty="0"/>
              <a:t>Pathogen </a:t>
            </a:r>
            <a:r>
              <a:rPr lang="en-GB" dirty="0" err="1"/>
              <a:t>Spillover</a:t>
            </a:r>
            <a:endParaRPr lang="en-GB" dirty="0"/>
          </a:p>
        </p:txBody>
      </p:sp>
      <p:sp>
        <p:nvSpPr>
          <p:cNvPr id="3" name="Content Placeholder 2">
            <a:extLst>
              <a:ext uri="{FF2B5EF4-FFF2-40B4-BE49-F238E27FC236}">
                <a16:creationId xmlns:a16="http://schemas.microsoft.com/office/drawing/2014/main" id="{0598CC8A-125D-9E4C-BD20-24D6979406A8}"/>
              </a:ext>
            </a:extLst>
          </p:cNvPr>
          <p:cNvSpPr>
            <a:spLocks noGrp="1"/>
          </p:cNvSpPr>
          <p:nvPr>
            <p:ph sz="half" idx="1"/>
          </p:nvPr>
        </p:nvSpPr>
        <p:spPr/>
        <p:txBody>
          <a:bodyPr/>
          <a:lstStyle/>
          <a:p>
            <a:r>
              <a:rPr lang="en-GB" dirty="0"/>
              <a:t>Localised behaviour</a:t>
            </a:r>
          </a:p>
          <a:p>
            <a:endParaRPr lang="en-GB" dirty="0"/>
          </a:p>
          <a:p>
            <a:r>
              <a:rPr lang="en-GB" dirty="0"/>
              <a:t>Stochastic processes</a:t>
            </a:r>
          </a:p>
        </p:txBody>
      </p:sp>
      <p:sp>
        <p:nvSpPr>
          <p:cNvPr id="5" name="Footer Placeholder 1">
            <a:extLst>
              <a:ext uri="{FF2B5EF4-FFF2-40B4-BE49-F238E27FC236}">
                <a16:creationId xmlns:a16="http://schemas.microsoft.com/office/drawing/2014/main" id="{C82E2457-DC27-7642-96AC-DC7391EC270A}"/>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7185736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ACC27-1CD9-4148-A66C-858C98DA3061}"/>
              </a:ext>
            </a:extLst>
          </p:cNvPr>
          <p:cNvSpPr>
            <a:spLocks noGrp="1"/>
          </p:cNvSpPr>
          <p:nvPr>
            <p:ph type="title"/>
          </p:nvPr>
        </p:nvSpPr>
        <p:spPr/>
        <p:txBody>
          <a:bodyPr/>
          <a:lstStyle/>
          <a:p>
            <a:r>
              <a:rPr lang="en-GB" dirty="0"/>
              <a:t>A systems dynamic approach</a:t>
            </a:r>
          </a:p>
        </p:txBody>
      </p:sp>
      <p:pic>
        <p:nvPicPr>
          <p:cNvPr id="5" name="Content Placeholder 4" descr="A systems dynamics approach to zoonotic disease emergence. This highest level factors include the physical environment followed by the host niche and within that the infected host niche. The pathogen spillsover from this into the infected human population that resides within the endemic population which can spread to non-endemic populations.">
            <a:extLst>
              <a:ext uri="{FF2B5EF4-FFF2-40B4-BE49-F238E27FC236}">
                <a16:creationId xmlns:a16="http://schemas.microsoft.com/office/drawing/2014/main" id="{6A0988CC-ED37-DD43-96D6-A8E6B0FA810C}"/>
              </a:ext>
            </a:extLst>
          </p:cNvPr>
          <p:cNvPicPr>
            <a:picLocks noGrp="1" noChangeAspect="1"/>
          </p:cNvPicPr>
          <p:nvPr>
            <p:ph sz="half" idx="1"/>
          </p:nvPr>
        </p:nvPicPr>
        <p:blipFill rotWithShape="1">
          <a:blip r:embed="rId2"/>
          <a:srcRect r="2280" b="18817"/>
          <a:stretch/>
        </p:blipFill>
        <p:spPr>
          <a:xfrm>
            <a:off x="1071434" y="1662821"/>
            <a:ext cx="10510968" cy="4997762"/>
          </a:xfrm>
        </p:spPr>
      </p:pic>
      <p:sp>
        <p:nvSpPr>
          <p:cNvPr id="6" name="Footer Placeholder 1">
            <a:extLst>
              <a:ext uri="{FF2B5EF4-FFF2-40B4-BE49-F238E27FC236}">
                <a16:creationId xmlns:a16="http://schemas.microsoft.com/office/drawing/2014/main" id="{87F49B07-6635-B54F-8BBE-0492750D93EC}"/>
              </a:ext>
            </a:extLst>
          </p:cNvPr>
          <p:cNvSpPr>
            <a:spLocks noGrp="1"/>
          </p:cNvSpPr>
          <p:nvPr>
            <p:ph type="ftr" sz="quarter" idx="11"/>
          </p:nvPr>
        </p:nvSpPr>
        <p:spPr>
          <a:xfrm>
            <a:off x="8220364" y="103197"/>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3617507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25683-D239-2847-BA71-96F32629DFB1}"/>
              </a:ext>
            </a:extLst>
          </p:cNvPr>
          <p:cNvSpPr>
            <a:spLocks noGrp="1"/>
          </p:cNvSpPr>
          <p:nvPr>
            <p:ph type="title"/>
          </p:nvPr>
        </p:nvSpPr>
        <p:spPr/>
        <p:txBody>
          <a:bodyPr/>
          <a:lstStyle/>
          <a:p>
            <a:r>
              <a:rPr lang="en-GB" dirty="0"/>
              <a:t>Socioeconomic drivers</a:t>
            </a:r>
          </a:p>
        </p:txBody>
      </p:sp>
      <p:sp>
        <p:nvSpPr>
          <p:cNvPr id="3" name="Content Placeholder 2">
            <a:extLst>
              <a:ext uri="{FF2B5EF4-FFF2-40B4-BE49-F238E27FC236}">
                <a16:creationId xmlns:a16="http://schemas.microsoft.com/office/drawing/2014/main" id="{29B4113F-36C9-514A-B67D-089131CE9252}"/>
              </a:ext>
            </a:extLst>
          </p:cNvPr>
          <p:cNvSpPr>
            <a:spLocks noGrp="1"/>
          </p:cNvSpPr>
          <p:nvPr>
            <p:ph sz="half" idx="1"/>
          </p:nvPr>
        </p:nvSpPr>
        <p:spPr/>
        <p:txBody>
          <a:bodyPr>
            <a:normAutofit lnSpcReduction="10000"/>
          </a:bodyPr>
          <a:lstStyle/>
          <a:p>
            <a:r>
              <a:rPr lang="en-GB" dirty="0"/>
              <a:t>Governance</a:t>
            </a:r>
          </a:p>
          <a:p>
            <a:r>
              <a:rPr lang="en-GB" dirty="0"/>
              <a:t>Stability</a:t>
            </a:r>
          </a:p>
          <a:p>
            <a:r>
              <a:rPr lang="en-GB" dirty="0"/>
              <a:t>Corruption</a:t>
            </a:r>
          </a:p>
          <a:p>
            <a:r>
              <a:rPr lang="en-GB" dirty="0"/>
              <a:t>Healthcare infrastructure</a:t>
            </a:r>
          </a:p>
          <a:p>
            <a:r>
              <a:rPr lang="en-GB" dirty="0"/>
              <a:t>Food availability and security</a:t>
            </a:r>
          </a:p>
          <a:p>
            <a:r>
              <a:rPr lang="en-GB" dirty="0"/>
              <a:t>Health policies</a:t>
            </a:r>
          </a:p>
          <a:p>
            <a:r>
              <a:rPr lang="en-GB" dirty="0"/>
              <a:t>Education</a:t>
            </a:r>
          </a:p>
          <a:p>
            <a:r>
              <a:rPr lang="en-GB" dirty="0"/>
              <a:t>Transport</a:t>
            </a:r>
          </a:p>
          <a:p>
            <a:r>
              <a:rPr lang="en-GB" dirty="0"/>
              <a:t>Religious beliefs</a:t>
            </a:r>
          </a:p>
          <a:p>
            <a:endParaRPr lang="en-GB" dirty="0"/>
          </a:p>
        </p:txBody>
      </p:sp>
      <p:sp>
        <p:nvSpPr>
          <p:cNvPr id="5" name="Footer Placeholder 1">
            <a:extLst>
              <a:ext uri="{FF2B5EF4-FFF2-40B4-BE49-F238E27FC236}">
                <a16:creationId xmlns:a16="http://schemas.microsoft.com/office/drawing/2014/main" id="{E5F71E88-90B1-FA47-8955-82FC4E79857E}"/>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30195047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A1BA4-6031-0748-9A0A-B1D3C0C41804}"/>
              </a:ext>
            </a:extLst>
          </p:cNvPr>
          <p:cNvSpPr>
            <a:spLocks noGrp="1"/>
          </p:cNvSpPr>
          <p:nvPr>
            <p:ph type="title"/>
          </p:nvPr>
        </p:nvSpPr>
        <p:spPr>
          <a:xfrm>
            <a:off x="1071433" y="311509"/>
            <a:ext cx="10510969" cy="1143000"/>
          </a:xfrm>
          <a:prstGeom prst="rect">
            <a:avLst/>
          </a:prstGeom>
        </p:spPr>
        <p:txBody>
          <a:bodyPr anchor="ctr">
            <a:normAutofit/>
          </a:bodyPr>
          <a:lstStyle/>
          <a:p>
            <a:r>
              <a:rPr lang="en-GB" dirty="0"/>
              <a:t>Global Health Security Index: 2019</a:t>
            </a:r>
          </a:p>
        </p:txBody>
      </p:sp>
      <p:pic>
        <p:nvPicPr>
          <p:cNvPr id="5" name="Content Placeholder 4" descr="Global health security index values plotted on a map of the world.">
            <a:extLst>
              <a:ext uri="{FF2B5EF4-FFF2-40B4-BE49-F238E27FC236}">
                <a16:creationId xmlns:a16="http://schemas.microsoft.com/office/drawing/2014/main" id="{966C599A-A1BF-A140-808A-2DB5333DF9A3}"/>
              </a:ext>
            </a:extLst>
          </p:cNvPr>
          <p:cNvPicPr>
            <a:picLocks noGrp="1" noChangeAspect="1"/>
          </p:cNvPicPr>
          <p:nvPr>
            <p:ph sz="half" idx="1"/>
          </p:nvPr>
        </p:nvPicPr>
        <p:blipFill>
          <a:blip r:embed="rId3"/>
          <a:stretch>
            <a:fillRect/>
          </a:stretch>
        </p:blipFill>
        <p:spPr>
          <a:xfrm>
            <a:off x="1071432" y="1863125"/>
            <a:ext cx="10510969" cy="4256942"/>
          </a:xfrm>
          <a:prstGeom prst="rect">
            <a:avLst/>
          </a:prstGeom>
          <a:noFill/>
        </p:spPr>
      </p:pic>
      <p:sp>
        <p:nvSpPr>
          <p:cNvPr id="6" name="Footer Placeholder 1">
            <a:extLst>
              <a:ext uri="{FF2B5EF4-FFF2-40B4-BE49-F238E27FC236}">
                <a16:creationId xmlns:a16="http://schemas.microsoft.com/office/drawing/2014/main" id="{78F66D24-9F24-D24E-A6A9-7FC17F63AEDA}"/>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4009097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66591-5656-1C4B-BB65-557F0D8EE9FE}"/>
              </a:ext>
            </a:extLst>
          </p:cNvPr>
          <p:cNvSpPr>
            <a:spLocks noGrp="1"/>
          </p:cNvSpPr>
          <p:nvPr>
            <p:ph type="title"/>
          </p:nvPr>
        </p:nvSpPr>
        <p:spPr/>
        <p:txBody>
          <a:bodyPr/>
          <a:lstStyle/>
          <a:p>
            <a:r>
              <a:rPr lang="en-US" dirty="0"/>
              <a:t>Global Health, One Health and Planetary Health</a:t>
            </a:r>
          </a:p>
        </p:txBody>
      </p:sp>
      <p:sp>
        <p:nvSpPr>
          <p:cNvPr id="3" name="Content Placeholder 2">
            <a:extLst>
              <a:ext uri="{FF2B5EF4-FFF2-40B4-BE49-F238E27FC236}">
                <a16:creationId xmlns:a16="http://schemas.microsoft.com/office/drawing/2014/main" id="{A3077E90-6E5D-F448-A1EE-A5280DC35D52}"/>
              </a:ext>
            </a:extLst>
          </p:cNvPr>
          <p:cNvSpPr>
            <a:spLocks noGrp="1"/>
          </p:cNvSpPr>
          <p:nvPr>
            <p:ph sz="half" idx="1"/>
          </p:nvPr>
        </p:nvSpPr>
        <p:spPr/>
        <p:txBody>
          <a:bodyPr>
            <a:normAutofit lnSpcReduction="10000"/>
          </a:bodyPr>
          <a:lstStyle/>
          <a:p>
            <a:r>
              <a:rPr lang="en-US" dirty="0"/>
              <a:t>Global health has no true consensus definition.</a:t>
            </a:r>
          </a:p>
          <a:p>
            <a:endParaRPr lang="en-US" dirty="0"/>
          </a:p>
          <a:p>
            <a:r>
              <a:rPr lang="en-US" dirty="0"/>
              <a:t>One health is a collaborative, </a:t>
            </a:r>
            <a:r>
              <a:rPr lang="en-US" dirty="0" err="1"/>
              <a:t>multisectorial</a:t>
            </a:r>
            <a:r>
              <a:rPr lang="en-US" dirty="0"/>
              <a:t> approach working across different geographic scales to optimize health outcomes. </a:t>
            </a:r>
            <a:r>
              <a:rPr lang="en-US" dirty="0" err="1"/>
              <a:t>Recognising</a:t>
            </a:r>
            <a:r>
              <a:rPr lang="en-US" dirty="0"/>
              <a:t> the interconnection between people, animals, plants and their shared environment</a:t>
            </a:r>
          </a:p>
          <a:p>
            <a:endParaRPr lang="en-US" dirty="0"/>
          </a:p>
          <a:p>
            <a:r>
              <a:rPr lang="en-US" dirty="0"/>
              <a:t>Planetary health is the health of human civilization and the state of the natural systems on which it depends</a:t>
            </a:r>
          </a:p>
        </p:txBody>
      </p:sp>
      <p:sp>
        <p:nvSpPr>
          <p:cNvPr id="5" name="Footer Placeholder 1">
            <a:extLst>
              <a:ext uri="{FF2B5EF4-FFF2-40B4-BE49-F238E27FC236}">
                <a16:creationId xmlns:a16="http://schemas.microsoft.com/office/drawing/2014/main" id="{6B902DE0-4F17-6544-A328-667CCBCF623F}"/>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21835453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Graph demonstrating the correlation between zoonotic disease risk and laboratory detection and reporting capacity. Sub-Saharan nations are highlighted">
            <a:extLst>
              <a:ext uri="{FF2B5EF4-FFF2-40B4-BE49-F238E27FC236}">
                <a16:creationId xmlns:a16="http://schemas.microsoft.com/office/drawing/2014/main" id="{085698E9-ADD2-4A44-A38A-AD15863E3269}"/>
              </a:ext>
            </a:extLst>
          </p:cNvPr>
          <p:cNvPicPr>
            <a:picLocks noChangeAspect="1"/>
          </p:cNvPicPr>
          <p:nvPr/>
        </p:nvPicPr>
        <p:blipFill rotWithShape="1">
          <a:blip r:embed="rId3"/>
          <a:srcRect r="1779" b="1"/>
          <a:stretch/>
        </p:blipFill>
        <p:spPr>
          <a:xfrm>
            <a:off x="20" y="10"/>
            <a:ext cx="12191980" cy="6857990"/>
          </a:xfrm>
          <a:prstGeom prst="rect">
            <a:avLst/>
          </a:prstGeom>
          <a:noFill/>
        </p:spPr>
      </p:pic>
    </p:spTree>
    <p:extLst>
      <p:ext uri="{BB962C8B-B14F-4D97-AF65-F5344CB8AC3E}">
        <p14:creationId xmlns:p14="http://schemas.microsoft.com/office/powerpoint/2010/main" val="5397394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ACC27-1CD9-4148-A66C-858C98DA3061}"/>
              </a:ext>
            </a:extLst>
          </p:cNvPr>
          <p:cNvSpPr>
            <a:spLocks noGrp="1"/>
          </p:cNvSpPr>
          <p:nvPr>
            <p:ph type="title"/>
          </p:nvPr>
        </p:nvSpPr>
        <p:spPr/>
        <p:txBody>
          <a:bodyPr/>
          <a:lstStyle/>
          <a:p>
            <a:r>
              <a:rPr lang="en-GB" dirty="0"/>
              <a:t>A systems dynamic approach</a:t>
            </a:r>
          </a:p>
        </p:txBody>
      </p:sp>
      <p:pic>
        <p:nvPicPr>
          <p:cNvPr id="5" name="Content Placeholder 4" descr="A systems dynamics approach to zoonotic disease emergence. This highest level factors include the physical environment followed by the host niche and within that the infected host niche. The pathogen spillsover from this into the infected human population that resides within the endemic population which can spread to non-endemic populations.">
            <a:extLst>
              <a:ext uri="{FF2B5EF4-FFF2-40B4-BE49-F238E27FC236}">
                <a16:creationId xmlns:a16="http://schemas.microsoft.com/office/drawing/2014/main" id="{6A0988CC-ED37-DD43-96D6-A8E6B0FA810C}"/>
              </a:ext>
            </a:extLst>
          </p:cNvPr>
          <p:cNvPicPr>
            <a:picLocks noGrp="1" noChangeAspect="1"/>
          </p:cNvPicPr>
          <p:nvPr>
            <p:ph sz="half" idx="1"/>
          </p:nvPr>
        </p:nvPicPr>
        <p:blipFill rotWithShape="1">
          <a:blip r:embed="rId2"/>
          <a:srcRect r="2280" b="18817"/>
          <a:stretch/>
        </p:blipFill>
        <p:spPr>
          <a:xfrm>
            <a:off x="1071434" y="1662821"/>
            <a:ext cx="10510968" cy="4997762"/>
          </a:xfrm>
        </p:spPr>
      </p:pic>
      <p:sp>
        <p:nvSpPr>
          <p:cNvPr id="6" name="Footer Placeholder 1">
            <a:extLst>
              <a:ext uri="{FF2B5EF4-FFF2-40B4-BE49-F238E27FC236}">
                <a16:creationId xmlns:a16="http://schemas.microsoft.com/office/drawing/2014/main" id="{87F49B07-6635-B54F-8BBE-0492750D93EC}"/>
              </a:ext>
            </a:extLst>
          </p:cNvPr>
          <p:cNvSpPr>
            <a:spLocks noGrp="1"/>
          </p:cNvSpPr>
          <p:nvPr>
            <p:ph type="ftr" sz="quarter" idx="11"/>
          </p:nvPr>
        </p:nvSpPr>
        <p:spPr>
          <a:xfrm>
            <a:off x="8220364" y="103197"/>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25064942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C2F83-8ECD-904A-885A-D250B27F007D}"/>
              </a:ext>
            </a:extLst>
          </p:cNvPr>
          <p:cNvSpPr>
            <a:spLocks noGrp="1"/>
          </p:cNvSpPr>
          <p:nvPr>
            <p:ph type="title"/>
          </p:nvPr>
        </p:nvSpPr>
        <p:spPr/>
        <p:txBody>
          <a:bodyPr/>
          <a:lstStyle/>
          <a:p>
            <a:r>
              <a:rPr lang="en-GB" dirty="0"/>
              <a:t>Infected populations within endemic and non-endemic populations</a:t>
            </a:r>
          </a:p>
        </p:txBody>
      </p:sp>
      <p:sp>
        <p:nvSpPr>
          <p:cNvPr id="3" name="Content Placeholder 2">
            <a:extLst>
              <a:ext uri="{FF2B5EF4-FFF2-40B4-BE49-F238E27FC236}">
                <a16:creationId xmlns:a16="http://schemas.microsoft.com/office/drawing/2014/main" id="{13670B94-EE4A-3643-B2F9-3E2AA5614D5F}"/>
              </a:ext>
            </a:extLst>
          </p:cNvPr>
          <p:cNvSpPr>
            <a:spLocks noGrp="1"/>
          </p:cNvSpPr>
          <p:nvPr>
            <p:ph sz="half" idx="1"/>
          </p:nvPr>
        </p:nvSpPr>
        <p:spPr/>
        <p:txBody>
          <a:bodyPr/>
          <a:lstStyle/>
          <a:p>
            <a:r>
              <a:rPr lang="en-GB" dirty="0"/>
              <a:t>Healthcare response</a:t>
            </a:r>
          </a:p>
          <a:p>
            <a:r>
              <a:rPr lang="en-GB" dirty="0"/>
              <a:t>Human-to-human infection</a:t>
            </a:r>
          </a:p>
          <a:p>
            <a:endParaRPr lang="en-GB" dirty="0"/>
          </a:p>
          <a:p>
            <a:r>
              <a:rPr lang="en-GB" dirty="0"/>
              <a:t>Poverty</a:t>
            </a:r>
          </a:p>
          <a:p>
            <a:r>
              <a:rPr lang="en-GB" dirty="0"/>
              <a:t>Preventative healthcare</a:t>
            </a:r>
          </a:p>
          <a:p>
            <a:r>
              <a:rPr lang="en-GB" dirty="0"/>
              <a:t>Immunity</a:t>
            </a:r>
          </a:p>
          <a:p>
            <a:endParaRPr lang="en-GB" dirty="0"/>
          </a:p>
          <a:p>
            <a:r>
              <a:rPr lang="en-GB" dirty="0"/>
              <a:t>Pathogen transmission through importation and migration</a:t>
            </a:r>
          </a:p>
        </p:txBody>
      </p:sp>
      <p:sp>
        <p:nvSpPr>
          <p:cNvPr id="5" name="Footer Placeholder 1">
            <a:extLst>
              <a:ext uri="{FF2B5EF4-FFF2-40B4-BE49-F238E27FC236}">
                <a16:creationId xmlns:a16="http://schemas.microsoft.com/office/drawing/2014/main" id="{9BCFBA46-8D36-794C-99C1-59A00A2CDDBA}"/>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32302224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A0A9F-6D6E-C04E-A93C-4E7E0D98A1C6}"/>
              </a:ext>
            </a:extLst>
          </p:cNvPr>
          <p:cNvSpPr>
            <a:spLocks noGrp="1"/>
          </p:cNvSpPr>
          <p:nvPr>
            <p:ph type="title"/>
          </p:nvPr>
        </p:nvSpPr>
        <p:spPr/>
        <p:txBody>
          <a:bodyPr/>
          <a:lstStyle/>
          <a:p>
            <a:r>
              <a:rPr lang="en-GB" dirty="0"/>
              <a:t>Biodiversity and zoonoses</a:t>
            </a:r>
          </a:p>
        </p:txBody>
      </p:sp>
      <p:pic>
        <p:nvPicPr>
          <p:cNvPr id="4" name="Picture 2" descr="Schematic of the role of different animal species in Lyme disease infections.">
            <a:extLst>
              <a:ext uri="{FF2B5EF4-FFF2-40B4-BE49-F238E27FC236}">
                <a16:creationId xmlns:a16="http://schemas.microsoft.com/office/drawing/2014/main" id="{C1E2A0A2-8E56-433A-920A-31A647F76A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1283" y="1384935"/>
            <a:ext cx="10616162" cy="5161556"/>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1">
            <a:extLst>
              <a:ext uri="{FF2B5EF4-FFF2-40B4-BE49-F238E27FC236}">
                <a16:creationId xmlns:a16="http://schemas.microsoft.com/office/drawing/2014/main" id="{EF3D015C-1DAA-0449-A15C-F85C8006684E}"/>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
        <p:nvSpPr>
          <p:cNvPr id="6" name="TextBox 5">
            <a:extLst>
              <a:ext uri="{FF2B5EF4-FFF2-40B4-BE49-F238E27FC236}">
                <a16:creationId xmlns:a16="http://schemas.microsoft.com/office/drawing/2014/main" id="{F929AB25-8D80-2A44-93BB-F2BF8D52FA95}"/>
              </a:ext>
            </a:extLst>
          </p:cNvPr>
          <p:cNvSpPr txBox="1"/>
          <p:nvPr/>
        </p:nvSpPr>
        <p:spPr>
          <a:xfrm>
            <a:off x="6792686" y="1019126"/>
            <a:ext cx="4949567" cy="276999"/>
          </a:xfrm>
          <a:prstGeom prst="rect">
            <a:avLst/>
          </a:prstGeom>
          <a:noFill/>
        </p:spPr>
        <p:txBody>
          <a:bodyPr wrap="square" rtlCol="0">
            <a:spAutoFit/>
          </a:bodyPr>
          <a:lstStyle/>
          <a:p>
            <a:r>
              <a:rPr lang="en-GB" sz="1200" dirty="0" err="1"/>
              <a:t>Pfaffle</a:t>
            </a:r>
            <a:r>
              <a:rPr lang="en-GB" sz="1200" dirty="0"/>
              <a:t>, M. et al. 2015.</a:t>
            </a:r>
            <a:r>
              <a:rPr lang="en-GB" sz="1200" i="1" dirty="0"/>
              <a:t> Research and Reports in Biodiversity Studies</a:t>
            </a:r>
            <a:endParaRPr lang="en-GB" sz="1200" dirty="0"/>
          </a:p>
        </p:txBody>
      </p:sp>
    </p:spTree>
    <p:extLst>
      <p:ext uri="{BB962C8B-B14F-4D97-AF65-F5344CB8AC3E}">
        <p14:creationId xmlns:p14="http://schemas.microsoft.com/office/powerpoint/2010/main" val="21506455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5AA22-1E32-A247-98E5-2D150ED58D82}"/>
              </a:ext>
            </a:extLst>
          </p:cNvPr>
          <p:cNvSpPr>
            <a:spLocks noGrp="1"/>
          </p:cNvSpPr>
          <p:nvPr>
            <p:ph type="title"/>
          </p:nvPr>
        </p:nvSpPr>
        <p:spPr/>
        <p:txBody>
          <a:bodyPr/>
          <a:lstStyle/>
          <a:p>
            <a:r>
              <a:rPr lang="en-GB" dirty="0"/>
              <a:t>The role of land use change</a:t>
            </a:r>
          </a:p>
        </p:txBody>
      </p:sp>
      <p:pic>
        <p:nvPicPr>
          <p:cNvPr id="1026" name="Picture 2" descr="The increase in odds ratio for different disease classes with different land use">
            <a:extLst>
              <a:ext uri="{FF2B5EF4-FFF2-40B4-BE49-F238E27FC236}">
                <a16:creationId xmlns:a16="http://schemas.microsoft.com/office/drawing/2014/main" id="{66616018-C835-4D33-947F-EA047EC3EF2E}"/>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2732062" y="1454509"/>
            <a:ext cx="6577875" cy="4759563"/>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1">
            <a:extLst>
              <a:ext uri="{FF2B5EF4-FFF2-40B4-BE49-F238E27FC236}">
                <a16:creationId xmlns:a16="http://schemas.microsoft.com/office/drawing/2014/main" id="{82B3EBBB-D1F0-DD4C-BE21-E5738B6BB534}"/>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
        <p:nvSpPr>
          <p:cNvPr id="6" name="TextBox 5">
            <a:extLst>
              <a:ext uri="{FF2B5EF4-FFF2-40B4-BE49-F238E27FC236}">
                <a16:creationId xmlns:a16="http://schemas.microsoft.com/office/drawing/2014/main" id="{0E5330D5-A3E2-984E-B2F9-F087E00BC0AD}"/>
              </a:ext>
            </a:extLst>
          </p:cNvPr>
          <p:cNvSpPr txBox="1"/>
          <p:nvPr/>
        </p:nvSpPr>
        <p:spPr>
          <a:xfrm>
            <a:off x="1071433" y="6407990"/>
            <a:ext cx="4949567" cy="276999"/>
          </a:xfrm>
          <a:prstGeom prst="rect">
            <a:avLst/>
          </a:prstGeom>
          <a:noFill/>
        </p:spPr>
        <p:txBody>
          <a:bodyPr wrap="square" rtlCol="0">
            <a:spAutoFit/>
          </a:bodyPr>
          <a:lstStyle/>
          <a:p>
            <a:r>
              <a:rPr lang="en-GB" sz="1200" dirty="0"/>
              <a:t>Shah, H. A. et al. 2019.</a:t>
            </a:r>
            <a:r>
              <a:rPr lang="en-GB" sz="1200" i="1" dirty="0"/>
              <a:t> Nature Communications</a:t>
            </a:r>
            <a:endParaRPr lang="en-GB" sz="1200" dirty="0"/>
          </a:p>
        </p:txBody>
      </p:sp>
    </p:spTree>
    <p:extLst>
      <p:ext uri="{BB962C8B-B14F-4D97-AF65-F5344CB8AC3E}">
        <p14:creationId xmlns:p14="http://schemas.microsoft.com/office/powerpoint/2010/main" val="22630170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F1922-DA65-D94E-908B-025EB999F298}"/>
              </a:ext>
            </a:extLst>
          </p:cNvPr>
          <p:cNvSpPr>
            <a:spLocks noGrp="1"/>
          </p:cNvSpPr>
          <p:nvPr>
            <p:ph type="title"/>
          </p:nvPr>
        </p:nvSpPr>
        <p:spPr/>
        <p:txBody>
          <a:bodyPr/>
          <a:lstStyle/>
          <a:p>
            <a:r>
              <a:rPr lang="en-GB" dirty="0"/>
              <a:t>Conclusions and summary</a:t>
            </a:r>
          </a:p>
        </p:txBody>
      </p:sp>
      <p:sp>
        <p:nvSpPr>
          <p:cNvPr id="3" name="Content Placeholder 2">
            <a:extLst>
              <a:ext uri="{FF2B5EF4-FFF2-40B4-BE49-F238E27FC236}">
                <a16:creationId xmlns:a16="http://schemas.microsoft.com/office/drawing/2014/main" id="{BB7E6838-F9A2-F448-B8E4-3D18D28C3B1B}"/>
              </a:ext>
            </a:extLst>
          </p:cNvPr>
          <p:cNvSpPr>
            <a:spLocks noGrp="1"/>
          </p:cNvSpPr>
          <p:nvPr>
            <p:ph sz="half" idx="1"/>
          </p:nvPr>
        </p:nvSpPr>
        <p:spPr/>
        <p:txBody>
          <a:bodyPr>
            <a:normAutofit lnSpcReduction="10000"/>
          </a:bodyPr>
          <a:lstStyle/>
          <a:p>
            <a:r>
              <a:rPr lang="en-GB" dirty="0"/>
              <a:t>Zoonotic diseases are widespread. </a:t>
            </a:r>
          </a:p>
          <a:p>
            <a:r>
              <a:rPr lang="en-GB" dirty="0" err="1"/>
              <a:t>Spillover</a:t>
            </a:r>
            <a:r>
              <a:rPr lang="en-GB" dirty="0"/>
              <a:t> events into human populations are inevitable</a:t>
            </a:r>
          </a:p>
          <a:p>
            <a:r>
              <a:rPr lang="en-GB" dirty="0"/>
              <a:t>One health provides a framework to reduce this risk and develop strategies to prepare and prevent these events</a:t>
            </a:r>
          </a:p>
          <a:p>
            <a:r>
              <a:rPr lang="en-GB" dirty="0"/>
              <a:t>The systems in which these events occur are complex and act across vast scales</a:t>
            </a:r>
          </a:p>
          <a:p>
            <a:r>
              <a:rPr lang="en-GB" dirty="0"/>
              <a:t>Special attention has been payed to the role of anthropogenic changes to biodiversity and land use and the effect on zoonotic disease emergence</a:t>
            </a:r>
          </a:p>
        </p:txBody>
      </p:sp>
      <p:sp>
        <p:nvSpPr>
          <p:cNvPr id="4" name="Footer Placeholder 3">
            <a:extLst>
              <a:ext uri="{FF2B5EF4-FFF2-40B4-BE49-F238E27FC236}">
                <a16:creationId xmlns:a16="http://schemas.microsoft.com/office/drawing/2014/main" id="{6DBE53C6-9773-BC4B-97A6-BEC412B851AE}"/>
              </a:ext>
            </a:extLst>
          </p:cNvPr>
          <p:cNvSpPr>
            <a:spLocks noGrp="1"/>
          </p:cNvSpPr>
          <p:nvPr>
            <p:ph type="ftr" sz="quarter" idx="11"/>
          </p:nvPr>
        </p:nvSpPr>
        <p:spPr/>
        <p:txBody>
          <a:bodyPr/>
          <a:lstStyle/>
          <a:p>
            <a:r>
              <a:rPr lang="en-US"/>
              <a:t>sli.do #Q689</a:t>
            </a:r>
          </a:p>
        </p:txBody>
      </p:sp>
    </p:spTree>
    <p:extLst>
      <p:ext uri="{BB962C8B-B14F-4D97-AF65-F5344CB8AC3E}">
        <p14:creationId xmlns:p14="http://schemas.microsoft.com/office/powerpoint/2010/main" val="3002332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19E04-5F83-D542-8585-B74F2C092E82}"/>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159EAFC5-0119-1741-B1C7-F50E651FF75C}"/>
              </a:ext>
            </a:extLst>
          </p:cNvPr>
          <p:cNvSpPr>
            <a:spLocks noGrp="1"/>
          </p:cNvSpPr>
          <p:nvPr>
            <p:ph sz="half" idx="1"/>
          </p:nvPr>
        </p:nvSpPr>
        <p:spPr/>
        <p:txBody>
          <a:bodyPr>
            <a:normAutofit fontScale="47500" lnSpcReduction="20000"/>
          </a:bodyPr>
          <a:lstStyle/>
          <a:p>
            <a:r>
              <a:rPr lang="en-GB" dirty="0"/>
              <a:t>One health and Planetary health</a:t>
            </a:r>
          </a:p>
          <a:p>
            <a:pPr marL="342900" lvl="1" indent="0">
              <a:buNone/>
            </a:pPr>
            <a:r>
              <a:rPr lang="en-GB" dirty="0"/>
              <a:t>Cunningham A., </a:t>
            </a:r>
            <a:r>
              <a:rPr lang="en-GB" dirty="0" err="1"/>
              <a:t>Daszak</a:t>
            </a:r>
            <a:r>
              <a:rPr lang="en-GB" dirty="0"/>
              <a:t> P. and Woods J. 2017. One health, emerging infectious diseases and wildlife: two decades of progress? </a:t>
            </a:r>
            <a:r>
              <a:rPr lang="en-GB" i="1" dirty="0"/>
              <a:t>Phil. Trans. R. Soc. B. </a:t>
            </a:r>
            <a:r>
              <a:rPr lang="en-GB" b="1" dirty="0"/>
              <a:t>372</a:t>
            </a:r>
          </a:p>
          <a:p>
            <a:pPr marL="342900" lvl="1" indent="0">
              <a:buNone/>
            </a:pPr>
            <a:r>
              <a:rPr lang="en-GB" dirty="0"/>
              <a:t>Editorial, 2019. The bigger picture of planetary health. </a:t>
            </a:r>
            <a:r>
              <a:rPr lang="en-GB" i="1" dirty="0"/>
              <a:t>Lancet Planetary Health</a:t>
            </a:r>
            <a:endParaRPr lang="en-GB" dirty="0"/>
          </a:p>
          <a:p>
            <a:r>
              <a:rPr lang="en-GB" dirty="0"/>
              <a:t>Zoonotic infectious diseases</a:t>
            </a:r>
          </a:p>
          <a:p>
            <a:pPr marL="342900" lvl="1" indent="0">
              <a:buNone/>
            </a:pPr>
            <a:r>
              <a:rPr lang="en-GB" dirty="0"/>
              <a:t>Jones K. et al. 2008. Global trends in emerging infectious diseases. </a:t>
            </a:r>
            <a:r>
              <a:rPr lang="en-GB" i="1" dirty="0"/>
              <a:t>Nature</a:t>
            </a:r>
          </a:p>
          <a:p>
            <a:pPr marL="342900" lvl="1" indent="0">
              <a:buNone/>
            </a:pPr>
            <a:r>
              <a:rPr lang="en-GB" dirty="0"/>
              <a:t>W. </a:t>
            </a:r>
            <a:r>
              <a:rPr lang="en-GB" dirty="0" err="1"/>
              <a:t>Karesh</a:t>
            </a:r>
            <a:r>
              <a:rPr lang="en-GB" dirty="0"/>
              <a:t>, et al</a:t>
            </a:r>
            <a:r>
              <a:rPr lang="en-GB" i="1" dirty="0"/>
              <a:t>. </a:t>
            </a:r>
            <a:r>
              <a:rPr lang="en-GB" dirty="0"/>
              <a:t>2012. Ecology of zoonoses: Natural and unnatural histories. </a:t>
            </a:r>
            <a:r>
              <a:rPr lang="en-GB" i="1" dirty="0"/>
              <a:t>The Lancet</a:t>
            </a:r>
            <a:r>
              <a:rPr lang="en-GB" dirty="0"/>
              <a:t>.</a:t>
            </a:r>
          </a:p>
          <a:p>
            <a:pPr marL="342900" lvl="1" indent="0">
              <a:buNone/>
            </a:pPr>
            <a:r>
              <a:rPr lang="en-GB" dirty="0"/>
              <a:t>Han. B., Kramer, A. M., Drake, J. M. 2016. Global patterns of Zoonotic disease in mammals. </a:t>
            </a:r>
            <a:r>
              <a:rPr lang="en-GB" i="1" dirty="0"/>
              <a:t>Trends in Parasitology</a:t>
            </a:r>
            <a:endParaRPr lang="en-GB" dirty="0"/>
          </a:p>
          <a:p>
            <a:r>
              <a:rPr lang="en-GB" dirty="0"/>
              <a:t>Infectious disease dynamics</a:t>
            </a:r>
          </a:p>
          <a:p>
            <a:pPr marL="342900" lvl="1" indent="0">
              <a:buNone/>
            </a:pPr>
            <a:r>
              <a:rPr lang="en-GB" dirty="0" err="1"/>
              <a:t>Bjornstad</a:t>
            </a:r>
            <a:r>
              <a:rPr lang="en-GB" dirty="0"/>
              <a:t> O. N., et al. 2002. Dynamics of measles epidemics: Estimating scaling of transmission rates using a time series SIR model. </a:t>
            </a:r>
            <a:r>
              <a:rPr lang="en-GB" i="1" dirty="0"/>
              <a:t>Ecological monographs</a:t>
            </a:r>
            <a:r>
              <a:rPr lang="en-GB" dirty="0"/>
              <a:t>. </a:t>
            </a:r>
          </a:p>
          <a:p>
            <a:r>
              <a:rPr lang="en-GB" dirty="0" err="1"/>
              <a:t>Spillover</a:t>
            </a:r>
            <a:endParaRPr lang="en-GB" dirty="0"/>
          </a:p>
          <a:p>
            <a:pPr marL="342900" lvl="1" indent="0">
              <a:buNone/>
            </a:pPr>
            <a:r>
              <a:rPr lang="en-GB" dirty="0" err="1"/>
              <a:t>Quammen</a:t>
            </a:r>
            <a:r>
              <a:rPr lang="en-GB" dirty="0"/>
              <a:t> D. 2012. </a:t>
            </a:r>
            <a:r>
              <a:rPr lang="en-GB" dirty="0" err="1"/>
              <a:t>Spillover</a:t>
            </a:r>
            <a:endParaRPr lang="en-GB" dirty="0"/>
          </a:p>
          <a:p>
            <a:pPr marL="342900" lvl="1" indent="0">
              <a:buNone/>
            </a:pPr>
            <a:r>
              <a:rPr lang="en-GB" dirty="0"/>
              <a:t>Lo </a:t>
            </a:r>
            <a:r>
              <a:rPr lang="en-GB" dirty="0" err="1"/>
              <a:t>Iacona</a:t>
            </a:r>
            <a:r>
              <a:rPr lang="en-GB" dirty="0"/>
              <a:t>, G. et al. 2016. A unified framework for the infection dynamics of zoonotic </a:t>
            </a:r>
            <a:r>
              <a:rPr lang="en-GB" dirty="0" err="1"/>
              <a:t>spillover</a:t>
            </a:r>
            <a:r>
              <a:rPr lang="en-GB" dirty="0"/>
              <a:t> and spread. </a:t>
            </a:r>
            <a:r>
              <a:rPr lang="en-GB" i="1" dirty="0" err="1"/>
              <a:t>PLoS</a:t>
            </a:r>
            <a:r>
              <a:rPr lang="en-GB" i="1" dirty="0"/>
              <a:t> Neglected Tropical Diseases</a:t>
            </a:r>
            <a:endParaRPr lang="en-GB" dirty="0"/>
          </a:p>
          <a:p>
            <a:r>
              <a:rPr lang="en-GB" dirty="0"/>
              <a:t>Systems dynamic approaches to zoonotic disease</a:t>
            </a:r>
          </a:p>
          <a:p>
            <a:pPr marL="342900" lvl="1" indent="0">
              <a:buNone/>
            </a:pPr>
            <a:r>
              <a:rPr lang="en-GB" dirty="0"/>
              <a:t>Redding. D. W., 2019. Impacts of environmental and socio-economic factors on emergence and epidemic potential of Ebola in Africa. </a:t>
            </a:r>
            <a:r>
              <a:rPr lang="en-GB" i="1" dirty="0"/>
              <a:t>Nature communications</a:t>
            </a:r>
            <a:endParaRPr lang="en-GB" dirty="0"/>
          </a:p>
          <a:p>
            <a:r>
              <a:rPr lang="en-GB" dirty="0"/>
              <a:t>Global health security index</a:t>
            </a:r>
          </a:p>
          <a:p>
            <a:pPr marL="342900" lvl="1" indent="0">
              <a:buNone/>
            </a:pPr>
            <a:r>
              <a:rPr lang="en-GB" dirty="0"/>
              <a:t>Global Health Security Index 2019</a:t>
            </a:r>
          </a:p>
          <a:p>
            <a:r>
              <a:rPr lang="en-GB" dirty="0"/>
              <a:t>Biodiversity, land use and disease risk</a:t>
            </a:r>
          </a:p>
          <a:p>
            <a:pPr marL="342900" lvl="1" indent="0">
              <a:buNone/>
            </a:pPr>
            <a:r>
              <a:rPr lang="en-GB" dirty="0" err="1"/>
              <a:t>Ostfeld</a:t>
            </a:r>
            <a:r>
              <a:rPr lang="en-GB" dirty="0"/>
              <a:t> R. 2017. Biodiversity loss and the ecology of infectious diseases. </a:t>
            </a:r>
            <a:r>
              <a:rPr lang="en-GB" i="1" dirty="0"/>
              <a:t>Lancet Planetary Health</a:t>
            </a:r>
          </a:p>
          <a:p>
            <a:pPr marL="342900" lvl="1" indent="0">
              <a:buNone/>
            </a:pPr>
            <a:r>
              <a:rPr lang="en-GB" dirty="0" err="1"/>
              <a:t>Pfaffle</a:t>
            </a:r>
            <a:r>
              <a:rPr lang="en-GB" dirty="0"/>
              <a:t> M., </a:t>
            </a:r>
            <a:r>
              <a:rPr lang="en-GB" dirty="0" err="1"/>
              <a:t>Littwin</a:t>
            </a:r>
            <a:r>
              <a:rPr lang="en-GB" dirty="0"/>
              <a:t> N., </a:t>
            </a:r>
            <a:r>
              <a:rPr lang="en-GB" dirty="0" err="1"/>
              <a:t>Petney</a:t>
            </a:r>
            <a:r>
              <a:rPr lang="en-GB" dirty="0"/>
              <a:t> T. N. 2015. The relationship between biodiversity and disease transmission risk.</a:t>
            </a:r>
            <a:r>
              <a:rPr lang="en-GB" i="1" dirty="0"/>
              <a:t> Research and Reports in Biodiversity Studies</a:t>
            </a:r>
          </a:p>
          <a:p>
            <a:pPr marL="342900" lvl="1" indent="0">
              <a:buNone/>
            </a:pPr>
            <a:r>
              <a:rPr lang="en-GB" dirty="0"/>
              <a:t>Brock P. et al. 2019. Predictive analysis across spatial scales links zoonotic malaria to deforestation. </a:t>
            </a:r>
            <a:r>
              <a:rPr lang="en-GB" i="1" dirty="0"/>
              <a:t>Proceedings of the Royal Society B: Biological Sciences</a:t>
            </a:r>
          </a:p>
          <a:p>
            <a:pPr marL="342900" lvl="1" indent="0">
              <a:buNone/>
            </a:pPr>
            <a:r>
              <a:rPr lang="en-GB" dirty="0"/>
              <a:t>Shah H. A. et al. 2019. Agricultural land-uses consistently exacerbate infectious disease risks in Southeast Asia. </a:t>
            </a:r>
            <a:r>
              <a:rPr lang="en-GB" i="1" dirty="0"/>
              <a:t>Nature Communications </a:t>
            </a:r>
            <a:r>
              <a:rPr lang="en-GB" dirty="0"/>
              <a:t> </a:t>
            </a:r>
          </a:p>
          <a:p>
            <a:r>
              <a:rPr lang="en-GB" dirty="0"/>
              <a:t>Climate change and disease risk</a:t>
            </a:r>
          </a:p>
          <a:p>
            <a:pPr marL="342900" lvl="1" indent="0">
              <a:buNone/>
            </a:pPr>
            <a:r>
              <a:rPr lang="en-GB" dirty="0"/>
              <a:t>Estrada-Pena A., et al. 2014. Effects of environmental change on zoonotic disease risk: an ecological primer. </a:t>
            </a:r>
            <a:r>
              <a:rPr lang="en-GB" i="1" dirty="0"/>
              <a:t>Trends in Parasitology</a:t>
            </a:r>
            <a:endParaRPr lang="en-GB" dirty="0"/>
          </a:p>
          <a:p>
            <a:endParaRPr lang="en-GB" dirty="0"/>
          </a:p>
          <a:p>
            <a:endParaRPr lang="en-GB" dirty="0"/>
          </a:p>
          <a:p>
            <a:endParaRPr lang="en-GB" dirty="0"/>
          </a:p>
        </p:txBody>
      </p:sp>
    </p:spTree>
    <p:extLst>
      <p:ext uri="{BB962C8B-B14F-4D97-AF65-F5344CB8AC3E}">
        <p14:creationId xmlns:p14="http://schemas.microsoft.com/office/powerpoint/2010/main" val="51412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A venn diagram displaying the overlapping components of human, animal and environmental factors on the concept of one health.&#10;&#10;Human factors include, mobility and transportation, population growth, healthcare systems and conflicts and natural disasters. Animal factors include international trade, food demand, farming practices and technology. Environmental factors include, mass production, urbanisation, deforestation, travel and tourism.">
            <a:extLst>
              <a:ext uri="{FF2B5EF4-FFF2-40B4-BE49-F238E27FC236}">
                <a16:creationId xmlns:a16="http://schemas.microsoft.com/office/drawing/2014/main" id="{2EDCC533-3228-B343-9BE0-0DF4109A890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638100" y="118062"/>
            <a:ext cx="6915799" cy="6621876"/>
          </a:xfrm>
          <a:prstGeom prst="rect">
            <a:avLst/>
          </a:prstGeom>
          <a:solidFill>
            <a:srgbClr val="FFFFFF"/>
          </a:solidFill>
        </p:spPr>
      </p:pic>
      <p:sp>
        <p:nvSpPr>
          <p:cNvPr id="4" name="Footer Placeholder 1">
            <a:extLst>
              <a:ext uri="{FF2B5EF4-FFF2-40B4-BE49-F238E27FC236}">
                <a16:creationId xmlns:a16="http://schemas.microsoft.com/office/drawing/2014/main" id="{2C6E751F-9756-A144-A916-4E03BAE1D72A}"/>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3192793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DB7B9-4BA7-4401-A790-FA779A80B0A7}"/>
              </a:ext>
            </a:extLst>
          </p:cNvPr>
          <p:cNvSpPr>
            <a:spLocks noGrp="1"/>
          </p:cNvSpPr>
          <p:nvPr>
            <p:ph type="title"/>
          </p:nvPr>
        </p:nvSpPr>
        <p:spPr/>
        <p:txBody>
          <a:bodyPr/>
          <a:lstStyle/>
          <a:p>
            <a:r>
              <a:rPr lang="en-GB" dirty="0"/>
              <a:t>Where are the zoonoses?</a:t>
            </a:r>
          </a:p>
        </p:txBody>
      </p:sp>
      <p:pic>
        <p:nvPicPr>
          <p:cNvPr id="3074" name="Picture 2">
            <a:extLst>
              <a:ext uri="{FF2B5EF4-FFF2-40B4-BE49-F238E27FC236}">
                <a16:creationId xmlns:a16="http://schemas.microsoft.com/office/drawing/2014/main" id="{4A1E9E6A-4630-451F-A065-2427B08989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9834" y="1474105"/>
            <a:ext cx="10074166" cy="4950508"/>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1">
            <a:extLst>
              <a:ext uri="{FF2B5EF4-FFF2-40B4-BE49-F238E27FC236}">
                <a16:creationId xmlns:a16="http://schemas.microsoft.com/office/drawing/2014/main" id="{FCBB52BC-3148-431C-A6AF-76D573D72C5C}"/>
              </a:ext>
            </a:extLst>
          </p:cNvPr>
          <p:cNvSpPr>
            <a:spLocks noGrp="1"/>
          </p:cNvSpPr>
          <p:nvPr>
            <p:ph type="ftr" sz="quarter" idx="11"/>
          </p:nvPr>
        </p:nvSpPr>
        <p:spPr>
          <a:xfrm>
            <a:off x="828000" y="6390118"/>
            <a:ext cx="3860800" cy="365125"/>
          </a:xfrm>
        </p:spPr>
        <p:txBody>
          <a:bodyPr/>
          <a:lstStyle/>
          <a:p>
            <a:r>
              <a:rPr lang="en-US" sz="2200" dirty="0"/>
              <a:t>Questions? </a:t>
            </a:r>
            <a:r>
              <a:rPr lang="en-US" sz="2200" dirty="0" err="1"/>
              <a:t>sli.do</a:t>
            </a:r>
            <a:r>
              <a:rPr lang="en-US" sz="2200" dirty="0"/>
              <a:t> #Q689</a:t>
            </a:r>
          </a:p>
        </p:txBody>
      </p:sp>
      <p:sp>
        <p:nvSpPr>
          <p:cNvPr id="5" name="TextBox 4">
            <a:extLst>
              <a:ext uri="{FF2B5EF4-FFF2-40B4-BE49-F238E27FC236}">
                <a16:creationId xmlns:a16="http://schemas.microsoft.com/office/drawing/2014/main" id="{06DABDBF-B9B4-364C-8952-EF0389124CFF}"/>
              </a:ext>
            </a:extLst>
          </p:cNvPr>
          <p:cNvSpPr txBox="1"/>
          <p:nvPr/>
        </p:nvSpPr>
        <p:spPr>
          <a:xfrm>
            <a:off x="6792686" y="1019126"/>
            <a:ext cx="4949567" cy="276999"/>
          </a:xfrm>
          <a:prstGeom prst="rect">
            <a:avLst/>
          </a:prstGeom>
          <a:noFill/>
        </p:spPr>
        <p:txBody>
          <a:bodyPr wrap="square" rtlCol="0">
            <a:spAutoFit/>
          </a:bodyPr>
          <a:lstStyle/>
          <a:p>
            <a:r>
              <a:rPr lang="en-GB" sz="1200" dirty="0"/>
              <a:t>Han, B. et al. 2016.</a:t>
            </a:r>
            <a:r>
              <a:rPr lang="en-GB" sz="1200" i="1" dirty="0"/>
              <a:t> Trends in Parasitology</a:t>
            </a:r>
            <a:endParaRPr lang="en-GB" sz="1200" dirty="0"/>
          </a:p>
        </p:txBody>
      </p:sp>
    </p:spTree>
    <p:extLst>
      <p:ext uri="{BB962C8B-B14F-4D97-AF65-F5344CB8AC3E}">
        <p14:creationId xmlns:p14="http://schemas.microsoft.com/office/powerpoint/2010/main" val="2120086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439F1-2B1B-074F-8151-AC3DC652D929}"/>
              </a:ext>
            </a:extLst>
          </p:cNvPr>
          <p:cNvSpPr>
            <a:spLocks noGrp="1"/>
          </p:cNvSpPr>
          <p:nvPr>
            <p:ph type="title"/>
          </p:nvPr>
        </p:nvSpPr>
        <p:spPr/>
        <p:txBody>
          <a:bodyPr/>
          <a:lstStyle/>
          <a:p>
            <a:r>
              <a:rPr lang="en-US" dirty="0"/>
              <a:t>Zoonotic infectious diseases</a:t>
            </a:r>
          </a:p>
        </p:txBody>
      </p:sp>
      <p:sp>
        <p:nvSpPr>
          <p:cNvPr id="3" name="Content Placeholder 2">
            <a:extLst>
              <a:ext uri="{FF2B5EF4-FFF2-40B4-BE49-F238E27FC236}">
                <a16:creationId xmlns:a16="http://schemas.microsoft.com/office/drawing/2014/main" id="{ED13B88A-F1BE-DF47-B1E4-EFC06FCCDB90}"/>
              </a:ext>
            </a:extLst>
          </p:cNvPr>
          <p:cNvSpPr>
            <a:spLocks noGrp="1"/>
          </p:cNvSpPr>
          <p:nvPr>
            <p:ph sz="half" idx="1"/>
          </p:nvPr>
        </p:nvSpPr>
        <p:spPr/>
        <p:txBody>
          <a:bodyPr/>
          <a:lstStyle/>
          <a:p>
            <a:r>
              <a:rPr lang="en-US" dirty="0"/>
              <a:t>What human pathogens come to mind as zoonotic diseases?</a:t>
            </a:r>
          </a:p>
          <a:p>
            <a:endParaRPr lang="en-US" dirty="0"/>
          </a:p>
        </p:txBody>
      </p:sp>
      <p:sp>
        <p:nvSpPr>
          <p:cNvPr id="6" name="Footer Placeholder 1">
            <a:extLst>
              <a:ext uri="{FF2B5EF4-FFF2-40B4-BE49-F238E27FC236}">
                <a16:creationId xmlns:a16="http://schemas.microsoft.com/office/drawing/2014/main" id="{3230BDFC-7DBF-BE4E-B45F-900E497FA966}"/>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pic>
        <p:nvPicPr>
          <p:cNvPr id="7" name="Picture 6">
            <a:extLst>
              <a:ext uri="{FF2B5EF4-FFF2-40B4-BE49-F238E27FC236}">
                <a16:creationId xmlns:a16="http://schemas.microsoft.com/office/drawing/2014/main" id="{AD51D30A-380D-6B44-B21E-82CAD9FF8AF0}"/>
              </a:ext>
            </a:extLst>
          </p:cNvPr>
          <p:cNvPicPr>
            <a:picLocks noChangeAspect="1"/>
          </p:cNvPicPr>
          <p:nvPr/>
        </p:nvPicPr>
        <p:blipFill>
          <a:blip r:embed="rId3"/>
          <a:stretch>
            <a:fillRect/>
          </a:stretch>
        </p:blipFill>
        <p:spPr>
          <a:xfrm>
            <a:off x="4165600" y="2384247"/>
            <a:ext cx="3860800" cy="3860800"/>
          </a:xfrm>
          <a:prstGeom prst="rect">
            <a:avLst/>
          </a:prstGeom>
        </p:spPr>
      </p:pic>
    </p:spTree>
    <p:extLst>
      <p:ext uri="{BB962C8B-B14F-4D97-AF65-F5344CB8AC3E}">
        <p14:creationId xmlns:p14="http://schemas.microsoft.com/office/powerpoint/2010/main" val="996999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9CC2A-BFC5-E947-BD34-3B32185CE222}"/>
              </a:ext>
            </a:extLst>
          </p:cNvPr>
          <p:cNvSpPr>
            <a:spLocks noGrp="1"/>
          </p:cNvSpPr>
          <p:nvPr>
            <p:ph type="title"/>
          </p:nvPr>
        </p:nvSpPr>
        <p:spPr/>
        <p:txBody>
          <a:bodyPr/>
          <a:lstStyle/>
          <a:p>
            <a:r>
              <a:rPr lang="en-US" dirty="0"/>
              <a:t>Some zoonotic pathogens</a:t>
            </a:r>
          </a:p>
        </p:txBody>
      </p:sp>
      <p:sp>
        <p:nvSpPr>
          <p:cNvPr id="3" name="Content Placeholder 2">
            <a:extLst>
              <a:ext uri="{FF2B5EF4-FFF2-40B4-BE49-F238E27FC236}">
                <a16:creationId xmlns:a16="http://schemas.microsoft.com/office/drawing/2014/main" id="{DC960BA9-B292-DE44-8EFF-AE66585C1A33}"/>
              </a:ext>
            </a:extLst>
          </p:cNvPr>
          <p:cNvSpPr>
            <a:spLocks noGrp="1"/>
          </p:cNvSpPr>
          <p:nvPr>
            <p:ph sz="half" idx="1"/>
          </p:nvPr>
        </p:nvSpPr>
        <p:spPr>
          <a:xfrm>
            <a:off x="1071432" y="1857027"/>
            <a:ext cx="3247649" cy="4269139"/>
          </a:xfrm>
        </p:spPr>
        <p:txBody>
          <a:bodyPr>
            <a:normAutofit fontScale="77500" lnSpcReduction="20000"/>
          </a:bodyPr>
          <a:lstStyle/>
          <a:p>
            <a:r>
              <a:rPr lang="en-US" dirty="0"/>
              <a:t>Viral</a:t>
            </a:r>
          </a:p>
          <a:p>
            <a:pPr lvl="1"/>
            <a:r>
              <a:rPr lang="en-US" dirty="0"/>
              <a:t>Influenza A</a:t>
            </a:r>
          </a:p>
          <a:p>
            <a:pPr lvl="1"/>
            <a:r>
              <a:rPr lang="en-US" dirty="0"/>
              <a:t>Hantavirus</a:t>
            </a:r>
          </a:p>
          <a:p>
            <a:pPr lvl="1"/>
            <a:r>
              <a:rPr lang="en-US" dirty="0" err="1"/>
              <a:t>Orf</a:t>
            </a:r>
            <a:endParaRPr lang="en-US" dirty="0"/>
          </a:p>
          <a:p>
            <a:pPr lvl="1"/>
            <a:r>
              <a:rPr lang="en-US" dirty="0"/>
              <a:t>Rabies</a:t>
            </a:r>
          </a:p>
          <a:p>
            <a:pPr lvl="1"/>
            <a:r>
              <a:rPr lang="en-US" dirty="0"/>
              <a:t>CCHF</a:t>
            </a:r>
          </a:p>
          <a:p>
            <a:pPr lvl="1"/>
            <a:r>
              <a:rPr lang="en-US" dirty="0"/>
              <a:t>Ebola</a:t>
            </a:r>
          </a:p>
          <a:p>
            <a:pPr lvl="1"/>
            <a:r>
              <a:rPr lang="en-US" dirty="0"/>
              <a:t>Lassa</a:t>
            </a:r>
          </a:p>
          <a:p>
            <a:pPr lvl="1"/>
            <a:r>
              <a:rPr lang="en-US" dirty="0"/>
              <a:t>MERS</a:t>
            </a:r>
          </a:p>
          <a:p>
            <a:pPr lvl="1"/>
            <a:r>
              <a:rPr lang="en-US" dirty="0"/>
              <a:t>Monkeypox</a:t>
            </a:r>
          </a:p>
          <a:p>
            <a:pPr lvl="1"/>
            <a:r>
              <a:rPr lang="en-US" dirty="0" err="1"/>
              <a:t>Nipah</a:t>
            </a:r>
            <a:endParaRPr lang="en-US" dirty="0"/>
          </a:p>
          <a:p>
            <a:pPr lvl="1"/>
            <a:r>
              <a:rPr lang="en-US" dirty="0"/>
              <a:t>SARS</a:t>
            </a:r>
          </a:p>
          <a:p>
            <a:pPr lvl="1"/>
            <a:r>
              <a:rPr lang="en-US" dirty="0"/>
              <a:t>COVID-19</a:t>
            </a:r>
          </a:p>
          <a:p>
            <a:pPr lvl="1"/>
            <a:r>
              <a:rPr lang="en-US" dirty="0"/>
              <a:t>WNV</a:t>
            </a:r>
          </a:p>
        </p:txBody>
      </p:sp>
      <p:sp>
        <p:nvSpPr>
          <p:cNvPr id="6" name="Content Placeholder 2">
            <a:extLst>
              <a:ext uri="{FF2B5EF4-FFF2-40B4-BE49-F238E27FC236}">
                <a16:creationId xmlns:a16="http://schemas.microsoft.com/office/drawing/2014/main" id="{5C95F646-7644-9447-8E8B-799BB622D561}"/>
              </a:ext>
            </a:extLst>
          </p:cNvPr>
          <p:cNvSpPr txBox="1">
            <a:spLocks/>
          </p:cNvSpPr>
          <p:nvPr/>
        </p:nvSpPr>
        <p:spPr>
          <a:xfrm>
            <a:off x="4472175" y="1857027"/>
            <a:ext cx="3247649" cy="4269139"/>
          </a:xfrm>
          <a:prstGeom prst="rect">
            <a:avLst/>
          </a:prstGeom>
        </p:spPr>
        <p:txBody>
          <a:bodyPr vert="horz" lIns="91440" tIns="45720" rIns="91440" bIns="45720" rtlCol="0">
            <a:normAutofit fontScale="92500" lnSpcReduction="10000"/>
          </a:bodyPr>
          <a:lstStyle>
            <a:lvl1pPr marL="257175" indent="-257175" algn="l" defTabSz="342900" rtl="0" eaLnBrk="1" latinLnBrk="0" hangingPunct="1">
              <a:spcBef>
                <a:spcPct val="20000"/>
              </a:spcBef>
              <a:buClr>
                <a:srgbClr val="8F23B3"/>
              </a:buClr>
              <a:buSzPct val="50000"/>
              <a:buFontTx/>
              <a:buBlip>
                <a:blip r:embed="rId2"/>
              </a:buBlip>
              <a:defRPr sz="2800" kern="1200">
                <a:solidFill>
                  <a:schemeClr val="tx1"/>
                </a:solidFill>
                <a:latin typeface="Arial"/>
                <a:ea typeface="+mn-ea"/>
                <a:cs typeface="+mn-cs"/>
              </a:defRPr>
            </a:lvl1pPr>
            <a:lvl2pPr marL="557213" indent="-214313" algn="l" defTabSz="342900" rtl="0" eaLnBrk="1" latinLnBrk="0" hangingPunct="1">
              <a:spcBef>
                <a:spcPct val="20000"/>
              </a:spcBef>
              <a:buClr>
                <a:srgbClr val="8F23B3"/>
              </a:buClr>
              <a:buFont typeface="Arial"/>
              <a:buChar char="•"/>
              <a:defRPr sz="2400" kern="1200">
                <a:solidFill>
                  <a:schemeClr val="tx1"/>
                </a:solidFill>
                <a:latin typeface="Arial"/>
                <a:ea typeface="+mn-ea"/>
                <a:cs typeface="+mn-cs"/>
              </a:defRPr>
            </a:lvl2pPr>
            <a:lvl3pPr marL="857250" indent="-171450" algn="l" defTabSz="342900" rtl="0" eaLnBrk="1" latinLnBrk="0" hangingPunct="1">
              <a:spcBef>
                <a:spcPct val="20000"/>
              </a:spcBef>
              <a:buClr>
                <a:srgbClr val="8F23B3"/>
              </a:buClr>
              <a:buSzPct val="80000"/>
              <a:buFont typeface="Wingdings" charset="2"/>
              <a:buChar char="§"/>
              <a:defRPr sz="2400" kern="1200">
                <a:solidFill>
                  <a:schemeClr val="tx1"/>
                </a:solidFill>
                <a:latin typeface="Arial"/>
                <a:ea typeface="+mn-ea"/>
                <a:cs typeface="+mn-cs"/>
              </a:defRPr>
            </a:lvl3pPr>
            <a:lvl4pPr marL="1200150" indent="-171450" algn="l" defTabSz="342900" rtl="0" eaLnBrk="1" latinLnBrk="0" hangingPunct="1">
              <a:spcBef>
                <a:spcPct val="20000"/>
              </a:spcBef>
              <a:buClr>
                <a:srgbClr val="8F23B3"/>
              </a:buClr>
              <a:buSzPct val="80000"/>
              <a:buFont typeface="Courier New"/>
              <a:buChar char="o"/>
              <a:defRPr sz="2400" kern="1200">
                <a:solidFill>
                  <a:schemeClr val="tx1"/>
                </a:solidFill>
                <a:latin typeface="Arial"/>
                <a:ea typeface="+mn-ea"/>
                <a:cs typeface="+mn-cs"/>
              </a:defRPr>
            </a:lvl4pPr>
            <a:lvl5pPr marL="1543050" indent="-171450" algn="l" defTabSz="342900" rtl="0" eaLnBrk="1" latinLnBrk="0" hangingPunct="1">
              <a:spcBef>
                <a:spcPct val="20000"/>
              </a:spcBef>
              <a:buClr>
                <a:srgbClr val="8F23B3"/>
              </a:buClr>
              <a:buSzPct val="100000"/>
              <a:buFont typeface="Lucida Grande"/>
              <a:buChar char="-"/>
              <a:defRPr sz="2400" kern="1200">
                <a:solidFill>
                  <a:schemeClr val="tx1"/>
                </a:solidFill>
                <a:latin typeface="Arial"/>
                <a:ea typeface="+mn-ea"/>
                <a:cs typeface="+mn-cs"/>
              </a:defRPr>
            </a:lvl5pPr>
            <a:lvl6pPr marL="1885950" indent="-17145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35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r>
              <a:rPr lang="en-US" dirty="0"/>
              <a:t>Bacterial</a:t>
            </a:r>
          </a:p>
          <a:p>
            <a:pPr lvl="1"/>
            <a:r>
              <a:rPr lang="en-US" dirty="0"/>
              <a:t>Anthrax</a:t>
            </a:r>
          </a:p>
          <a:p>
            <a:pPr lvl="1"/>
            <a:r>
              <a:rPr lang="en-US" dirty="0"/>
              <a:t>Campylobacter</a:t>
            </a:r>
          </a:p>
          <a:p>
            <a:pPr lvl="1"/>
            <a:r>
              <a:rPr lang="en-US" dirty="0" err="1"/>
              <a:t>Bartenellosis</a:t>
            </a:r>
            <a:endParaRPr lang="en-US" dirty="0"/>
          </a:p>
          <a:p>
            <a:pPr lvl="1"/>
            <a:r>
              <a:rPr lang="en-US" dirty="0"/>
              <a:t>HUS</a:t>
            </a:r>
          </a:p>
          <a:p>
            <a:pPr lvl="1"/>
            <a:r>
              <a:rPr lang="en-US" dirty="0"/>
              <a:t>Leptospirosis</a:t>
            </a:r>
          </a:p>
          <a:p>
            <a:pPr lvl="1"/>
            <a:r>
              <a:rPr lang="en-US" dirty="0" err="1"/>
              <a:t>Borellia</a:t>
            </a:r>
            <a:r>
              <a:rPr lang="en-US" dirty="0"/>
              <a:t> burgdorferi (Lyme)</a:t>
            </a:r>
          </a:p>
          <a:p>
            <a:pPr lvl="1"/>
            <a:r>
              <a:rPr lang="en-US" dirty="0"/>
              <a:t>Q fever</a:t>
            </a:r>
          </a:p>
          <a:p>
            <a:pPr lvl="1"/>
            <a:r>
              <a:rPr lang="en-US" dirty="0"/>
              <a:t>Brucellosis</a:t>
            </a:r>
          </a:p>
          <a:p>
            <a:pPr lvl="1"/>
            <a:r>
              <a:rPr lang="en-US" dirty="0"/>
              <a:t>Plague</a:t>
            </a:r>
          </a:p>
        </p:txBody>
      </p:sp>
      <p:sp>
        <p:nvSpPr>
          <p:cNvPr id="7" name="Content Placeholder 2">
            <a:extLst>
              <a:ext uri="{FF2B5EF4-FFF2-40B4-BE49-F238E27FC236}">
                <a16:creationId xmlns:a16="http://schemas.microsoft.com/office/drawing/2014/main" id="{E65D9CE1-CDBD-2548-9640-1441FDF2CCE6}"/>
              </a:ext>
            </a:extLst>
          </p:cNvPr>
          <p:cNvSpPr txBox="1">
            <a:spLocks/>
          </p:cNvSpPr>
          <p:nvPr/>
        </p:nvSpPr>
        <p:spPr>
          <a:xfrm>
            <a:off x="7872919" y="1857027"/>
            <a:ext cx="3247649" cy="4269139"/>
          </a:xfrm>
          <a:prstGeom prst="rect">
            <a:avLst/>
          </a:prstGeom>
        </p:spPr>
        <p:txBody>
          <a:bodyPr vert="horz" lIns="91440" tIns="45720" rIns="91440" bIns="45720" rtlCol="0">
            <a:normAutofit fontScale="92500" lnSpcReduction="10000"/>
          </a:bodyPr>
          <a:lstStyle>
            <a:lvl1pPr marL="257175" indent="-257175" algn="l" defTabSz="342900" rtl="0" eaLnBrk="1" latinLnBrk="0" hangingPunct="1">
              <a:spcBef>
                <a:spcPct val="20000"/>
              </a:spcBef>
              <a:buClr>
                <a:srgbClr val="8F23B3"/>
              </a:buClr>
              <a:buSzPct val="50000"/>
              <a:buFontTx/>
              <a:buBlip>
                <a:blip r:embed="rId2"/>
              </a:buBlip>
              <a:defRPr sz="2800" kern="1200">
                <a:solidFill>
                  <a:schemeClr val="tx1"/>
                </a:solidFill>
                <a:latin typeface="Arial"/>
                <a:ea typeface="+mn-ea"/>
                <a:cs typeface="+mn-cs"/>
              </a:defRPr>
            </a:lvl1pPr>
            <a:lvl2pPr marL="557213" indent="-214313" algn="l" defTabSz="342900" rtl="0" eaLnBrk="1" latinLnBrk="0" hangingPunct="1">
              <a:spcBef>
                <a:spcPct val="20000"/>
              </a:spcBef>
              <a:buClr>
                <a:srgbClr val="8F23B3"/>
              </a:buClr>
              <a:buFont typeface="Arial"/>
              <a:buChar char="•"/>
              <a:defRPr sz="2400" kern="1200">
                <a:solidFill>
                  <a:schemeClr val="tx1"/>
                </a:solidFill>
                <a:latin typeface="Arial"/>
                <a:ea typeface="+mn-ea"/>
                <a:cs typeface="+mn-cs"/>
              </a:defRPr>
            </a:lvl2pPr>
            <a:lvl3pPr marL="857250" indent="-171450" algn="l" defTabSz="342900" rtl="0" eaLnBrk="1" latinLnBrk="0" hangingPunct="1">
              <a:spcBef>
                <a:spcPct val="20000"/>
              </a:spcBef>
              <a:buClr>
                <a:srgbClr val="8F23B3"/>
              </a:buClr>
              <a:buSzPct val="80000"/>
              <a:buFont typeface="Wingdings" charset="2"/>
              <a:buChar char="§"/>
              <a:defRPr sz="2400" kern="1200">
                <a:solidFill>
                  <a:schemeClr val="tx1"/>
                </a:solidFill>
                <a:latin typeface="Arial"/>
                <a:ea typeface="+mn-ea"/>
                <a:cs typeface="+mn-cs"/>
              </a:defRPr>
            </a:lvl3pPr>
            <a:lvl4pPr marL="1200150" indent="-171450" algn="l" defTabSz="342900" rtl="0" eaLnBrk="1" latinLnBrk="0" hangingPunct="1">
              <a:spcBef>
                <a:spcPct val="20000"/>
              </a:spcBef>
              <a:buClr>
                <a:srgbClr val="8F23B3"/>
              </a:buClr>
              <a:buSzPct val="80000"/>
              <a:buFont typeface="Courier New"/>
              <a:buChar char="o"/>
              <a:defRPr sz="2400" kern="1200">
                <a:solidFill>
                  <a:schemeClr val="tx1"/>
                </a:solidFill>
                <a:latin typeface="Arial"/>
                <a:ea typeface="+mn-ea"/>
                <a:cs typeface="+mn-cs"/>
              </a:defRPr>
            </a:lvl4pPr>
            <a:lvl5pPr marL="1543050" indent="-171450" algn="l" defTabSz="342900" rtl="0" eaLnBrk="1" latinLnBrk="0" hangingPunct="1">
              <a:spcBef>
                <a:spcPct val="20000"/>
              </a:spcBef>
              <a:buClr>
                <a:srgbClr val="8F23B3"/>
              </a:buClr>
              <a:buSzPct val="100000"/>
              <a:buFont typeface="Lucida Grande"/>
              <a:buChar char="-"/>
              <a:defRPr sz="2400" kern="1200">
                <a:solidFill>
                  <a:schemeClr val="tx1"/>
                </a:solidFill>
                <a:latin typeface="Arial"/>
                <a:ea typeface="+mn-ea"/>
                <a:cs typeface="+mn-cs"/>
              </a:defRPr>
            </a:lvl5pPr>
            <a:lvl6pPr marL="1885950" indent="-17145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35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r>
              <a:rPr lang="en-US" dirty="0"/>
              <a:t>Parasitic</a:t>
            </a:r>
          </a:p>
          <a:p>
            <a:pPr lvl="1"/>
            <a:r>
              <a:rPr lang="en-US" dirty="0"/>
              <a:t>Cysticercosis</a:t>
            </a:r>
          </a:p>
          <a:p>
            <a:pPr lvl="1"/>
            <a:r>
              <a:rPr lang="en-US" dirty="0" err="1"/>
              <a:t>Cryptosporiosis</a:t>
            </a:r>
            <a:endParaRPr lang="en-US" dirty="0"/>
          </a:p>
          <a:p>
            <a:pPr lvl="1"/>
            <a:r>
              <a:rPr lang="en-US" dirty="0"/>
              <a:t>Giardia</a:t>
            </a:r>
          </a:p>
          <a:p>
            <a:pPr lvl="1"/>
            <a:r>
              <a:rPr lang="en-US" dirty="0"/>
              <a:t>Hydatid disease</a:t>
            </a:r>
          </a:p>
          <a:p>
            <a:pPr lvl="1"/>
            <a:r>
              <a:rPr lang="en-US" dirty="0"/>
              <a:t>Ringworm</a:t>
            </a:r>
          </a:p>
          <a:p>
            <a:pPr lvl="1"/>
            <a:r>
              <a:rPr lang="en-US" dirty="0"/>
              <a:t>Toxoplasmosis</a:t>
            </a:r>
          </a:p>
          <a:p>
            <a:pPr lvl="1"/>
            <a:r>
              <a:rPr lang="en-US" dirty="0"/>
              <a:t>Plasmodium </a:t>
            </a:r>
            <a:r>
              <a:rPr lang="en-US" dirty="0" err="1"/>
              <a:t>knowlesi</a:t>
            </a:r>
            <a:endParaRPr lang="en-US" dirty="0"/>
          </a:p>
          <a:p>
            <a:pPr lvl="1"/>
            <a:r>
              <a:rPr lang="en-US" dirty="0"/>
              <a:t>Trypanosomiasis</a:t>
            </a:r>
          </a:p>
          <a:p>
            <a:pPr lvl="1"/>
            <a:r>
              <a:rPr lang="en-US" dirty="0"/>
              <a:t>Schistosomiasis</a:t>
            </a:r>
          </a:p>
        </p:txBody>
      </p:sp>
      <p:sp>
        <p:nvSpPr>
          <p:cNvPr id="8" name="Footer Placeholder 1">
            <a:extLst>
              <a:ext uri="{FF2B5EF4-FFF2-40B4-BE49-F238E27FC236}">
                <a16:creationId xmlns:a16="http://schemas.microsoft.com/office/drawing/2014/main" id="{9490A682-256A-E247-8C7D-90F48F7E12A7}"/>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Tree>
    <p:extLst>
      <p:ext uri="{BB962C8B-B14F-4D97-AF65-F5344CB8AC3E}">
        <p14:creationId xmlns:p14="http://schemas.microsoft.com/office/powerpoint/2010/main" val="33678878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D674C-6BCA-CF44-90E9-AD461AF4A23C}"/>
              </a:ext>
            </a:extLst>
          </p:cNvPr>
          <p:cNvSpPr>
            <a:spLocks noGrp="1"/>
          </p:cNvSpPr>
          <p:nvPr>
            <p:ph type="title"/>
          </p:nvPr>
        </p:nvSpPr>
        <p:spPr>
          <a:xfrm>
            <a:off x="1071433" y="311509"/>
            <a:ext cx="10510969" cy="1143000"/>
          </a:xfrm>
        </p:spPr>
        <p:txBody>
          <a:bodyPr/>
          <a:lstStyle/>
          <a:p>
            <a:r>
              <a:rPr lang="en-US" dirty="0"/>
              <a:t>Infectious disease dynamics primer</a:t>
            </a:r>
          </a:p>
        </p:txBody>
      </p:sp>
      <p:sp>
        <p:nvSpPr>
          <p:cNvPr id="3" name="Content Placeholder 2">
            <a:extLst>
              <a:ext uri="{FF2B5EF4-FFF2-40B4-BE49-F238E27FC236}">
                <a16:creationId xmlns:a16="http://schemas.microsoft.com/office/drawing/2014/main" id="{744B6BC4-EFF5-9E4D-88FF-518E256CCFFE}"/>
              </a:ext>
            </a:extLst>
          </p:cNvPr>
          <p:cNvSpPr>
            <a:spLocks noGrp="1"/>
          </p:cNvSpPr>
          <p:nvPr>
            <p:ph sz="half" idx="1"/>
          </p:nvPr>
        </p:nvSpPr>
        <p:spPr/>
        <p:txBody>
          <a:bodyPr/>
          <a:lstStyle/>
          <a:p>
            <a:r>
              <a:rPr lang="en-US" dirty="0"/>
              <a:t>R</a:t>
            </a:r>
            <a:r>
              <a:rPr lang="en-US" baseline="-25000" dirty="0"/>
              <a:t>0 </a:t>
            </a:r>
            <a:r>
              <a:rPr lang="en-US" dirty="0"/>
              <a:t> - The number of secondary infections after introduction to a fully susceptible population</a:t>
            </a:r>
          </a:p>
          <a:p>
            <a:r>
              <a:rPr lang="en-US" i="1" dirty="0"/>
              <a:t>β – </a:t>
            </a:r>
            <a:r>
              <a:rPr lang="en-US" dirty="0"/>
              <a:t>The force of infection, or the rate at which susceptible individuals become infectious</a:t>
            </a:r>
          </a:p>
          <a:p>
            <a:endParaRPr lang="en-US" i="1" dirty="0"/>
          </a:p>
        </p:txBody>
      </p:sp>
      <p:pic>
        <p:nvPicPr>
          <p:cNvPr id="4" name="Picture 3">
            <a:extLst>
              <a:ext uri="{FF2B5EF4-FFF2-40B4-BE49-F238E27FC236}">
                <a16:creationId xmlns:a16="http://schemas.microsoft.com/office/drawing/2014/main" id="{8E555B5C-A0ED-48DD-BB87-206F565F24D7}"/>
              </a:ext>
            </a:extLst>
          </p:cNvPr>
          <p:cNvPicPr>
            <a:picLocks noChangeAspect="1"/>
          </p:cNvPicPr>
          <p:nvPr/>
        </p:nvPicPr>
        <p:blipFill>
          <a:blip r:embed="rId2"/>
          <a:stretch>
            <a:fillRect/>
          </a:stretch>
        </p:blipFill>
        <p:spPr>
          <a:xfrm>
            <a:off x="6096000" y="3500008"/>
            <a:ext cx="5564022" cy="3028676"/>
          </a:xfrm>
          <a:prstGeom prst="rect">
            <a:avLst/>
          </a:prstGeom>
        </p:spPr>
      </p:pic>
      <p:sp>
        <p:nvSpPr>
          <p:cNvPr id="6" name="Footer Placeholder 1">
            <a:extLst>
              <a:ext uri="{FF2B5EF4-FFF2-40B4-BE49-F238E27FC236}">
                <a16:creationId xmlns:a16="http://schemas.microsoft.com/office/drawing/2014/main" id="{8DB91F31-075B-B94C-89D1-186C09F8A6B1}"/>
              </a:ext>
            </a:extLst>
          </p:cNvPr>
          <p:cNvSpPr>
            <a:spLocks noGrp="1"/>
          </p:cNvSpPr>
          <p:nvPr>
            <p:ph type="ftr" sz="quarter" idx="11"/>
          </p:nvPr>
        </p:nvSpPr>
        <p:spPr>
          <a:xfrm>
            <a:off x="8192655" y="6363928"/>
            <a:ext cx="3860800" cy="365125"/>
          </a:xfrm>
        </p:spPr>
        <p:txBody>
          <a:bodyPr/>
          <a:lstStyle/>
          <a:p>
            <a:r>
              <a:rPr lang="en-US" sz="2200" dirty="0"/>
              <a:t>Questions? </a:t>
            </a:r>
            <a:r>
              <a:rPr lang="en-US" sz="2200" dirty="0" err="1"/>
              <a:t>sli.do</a:t>
            </a:r>
            <a:r>
              <a:rPr lang="en-US" sz="2200" dirty="0"/>
              <a:t> #Q689</a:t>
            </a:r>
          </a:p>
        </p:txBody>
      </p:sp>
      <p:sp>
        <p:nvSpPr>
          <p:cNvPr id="7" name="TextBox 6">
            <a:extLst>
              <a:ext uri="{FF2B5EF4-FFF2-40B4-BE49-F238E27FC236}">
                <a16:creationId xmlns:a16="http://schemas.microsoft.com/office/drawing/2014/main" id="{8C83C776-8CE1-D545-8024-11CDA02D1B94}"/>
              </a:ext>
            </a:extLst>
          </p:cNvPr>
          <p:cNvSpPr txBox="1"/>
          <p:nvPr/>
        </p:nvSpPr>
        <p:spPr>
          <a:xfrm>
            <a:off x="6348035" y="6528684"/>
            <a:ext cx="3286299" cy="276999"/>
          </a:xfrm>
          <a:prstGeom prst="rect">
            <a:avLst/>
          </a:prstGeom>
          <a:noFill/>
        </p:spPr>
        <p:txBody>
          <a:bodyPr wrap="square" rtlCol="0">
            <a:spAutoFit/>
          </a:bodyPr>
          <a:lstStyle/>
          <a:p>
            <a:r>
              <a:rPr lang="en-GB" sz="1200" dirty="0"/>
              <a:t>New York Times, 2020.</a:t>
            </a:r>
          </a:p>
        </p:txBody>
      </p:sp>
    </p:spTree>
    <p:extLst>
      <p:ext uri="{BB962C8B-B14F-4D97-AF65-F5344CB8AC3E}">
        <p14:creationId xmlns:p14="http://schemas.microsoft.com/office/powerpoint/2010/main" val="3644518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98767-7133-0143-AE4F-95B324E2A360}"/>
              </a:ext>
            </a:extLst>
          </p:cNvPr>
          <p:cNvSpPr>
            <a:spLocks noGrp="1"/>
          </p:cNvSpPr>
          <p:nvPr>
            <p:ph type="title"/>
          </p:nvPr>
        </p:nvSpPr>
        <p:spPr/>
        <p:txBody>
          <a:bodyPr/>
          <a:lstStyle/>
          <a:p>
            <a:r>
              <a:rPr lang="en-US" dirty="0"/>
              <a:t>Spillover events</a:t>
            </a:r>
          </a:p>
        </p:txBody>
      </p:sp>
      <p:sp>
        <p:nvSpPr>
          <p:cNvPr id="3" name="Content Placeholder 2">
            <a:extLst>
              <a:ext uri="{FF2B5EF4-FFF2-40B4-BE49-F238E27FC236}">
                <a16:creationId xmlns:a16="http://schemas.microsoft.com/office/drawing/2014/main" id="{F6294DC9-B36E-6B48-98B0-59E733E245A9}"/>
              </a:ext>
            </a:extLst>
          </p:cNvPr>
          <p:cNvSpPr>
            <a:spLocks noGrp="1"/>
          </p:cNvSpPr>
          <p:nvPr>
            <p:ph sz="half" idx="1"/>
          </p:nvPr>
        </p:nvSpPr>
        <p:spPr/>
        <p:txBody>
          <a:bodyPr/>
          <a:lstStyle/>
          <a:p>
            <a:r>
              <a:rPr lang="en-US" dirty="0"/>
              <a:t>What are they?</a:t>
            </a:r>
          </a:p>
          <a:p>
            <a:pPr marL="0" indent="0">
              <a:buNone/>
            </a:pPr>
            <a:endParaRPr lang="en-US" dirty="0"/>
          </a:p>
          <a:p>
            <a:r>
              <a:rPr lang="en-US" dirty="0"/>
              <a:t>Why are they important?</a:t>
            </a:r>
          </a:p>
          <a:p>
            <a:pPr marL="0" indent="0">
              <a:buNone/>
            </a:pPr>
            <a:endParaRPr lang="en-US" dirty="0"/>
          </a:p>
          <a:p>
            <a:r>
              <a:rPr lang="en-US" dirty="0"/>
              <a:t>How do they happen?</a:t>
            </a:r>
          </a:p>
          <a:p>
            <a:pPr marL="0" indent="0">
              <a:buNone/>
            </a:pPr>
            <a:endParaRPr lang="en-US" dirty="0"/>
          </a:p>
          <a:p>
            <a:r>
              <a:rPr lang="en-US" dirty="0"/>
              <a:t>Can we avert them?</a:t>
            </a:r>
          </a:p>
        </p:txBody>
      </p:sp>
      <p:sp>
        <p:nvSpPr>
          <p:cNvPr id="5" name="Footer Placeholder 1">
            <a:extLst>
              <a:ext uri="{FF2B5EF4-FFF2-40B4-BE49-F238E27FC236}">
                <a16:creationId xmlns:a16="http://schemas.microsoft.com/office/drawing/2014/main" id="{47A07541-3C26-5A40-B082-23AACC9BD20B}"/>
              </a:ext>
            </a:extLst>
          </p:cNvPr>
          <p:cNvSpPr txBox="1">
            <a:spLocks/>
          </p:cNvSpPr>
          <p:nvPr/>
        </p:nvSpPr>
        <p:spPr>
          <a:xfrm>
            <a:off x="8192655" y="6363928"/>
            <a:ext cx="3860800"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a:solidFill>
                  <a:schemeClr val="tx1">
                    <a:tint val="75000"/>
                  </a:schemeClr>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200"/>
              <a:t>Questions? sli.do #Q689</a:t>
            </a:r>
            <a:endParaRPr lang="en-US" sz="2200" dirty="0"/>
          </a:p>
        </p:txBody>
      </p:sp>
    </p:spTree>
    <p:extLst>
      <p:ext uri="{BB962C8B-B14F-4D97-AF65-F5344CB8AC3E}">
        <p14:creationId xmlns:p14="http://schemas.microsoft.com/office/powerpoint/2010/main" val="3167818817"/>
      </p:ext>
    </p:extLst>
  </p:cSld>
  <p:clrMapOvr>
    <a:masterClrMapping/>
  </p:clrMapOvr>
</p:sld>
</file>

<file path=ppt/theme/theme1.xml><?xml version="1.0" encoding="utf-8"?>
<a:theme xmlns:a="http://schemas.openxmlformats.org/drawingml/2006/main" name="RVC-Template">
  <a:themeElements>
    <a:clrScheme name="RVC">
      <a:dk1>
        <a:sysClr val="windowText" lastClr="000000"/>
      </a:dk1>
      <a:lt1>
        <a:sysClr val="window" lastClr="FFFFFF"/>
      </a:lt1>
      <a:dk2>
        <a:srgbClr val="1F497D"/>
      </a:dk2>
      <a:lt2>
        <a:srgbClr val="EEECE1"/>
      </a:lt2>
      <a:accent1>
        <a:srgbClr val="A2AD00"/>
      </a:accent1>
      <a:accent2>
        <a:srgbClr val="007D57"/>
      </a:accent2>
      <a:accent3>
        <a:srgbClr val="009AA6"/>
      </a:accent3>
      <a:accent4>
        <a:srgbClr val="0083BE"/>
      </a:accent4>
      <a:accent5>
        <a:srgbClr val="4BACC6"/>
      </a:accent5>
      <a:accent6>
        <a:srgbClr val="D31245"/>
      </a:accent6>
      <a:hlink>
        <a:srgbClr val="F7403A"/>
      </a:hlink>
      <a:folHlink>
        <a:srgbClr val="FFA100"/>
      </a:folHlink>
    </a:clrScheme>
    <a:fontScheme name="RVC Fonts">
      <a:majorFont>
        <a:latin typeface="Palatino Linotype"/>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20311.potx" id="{EF50D50F-FBC3-46F5-ADA3-0D7D826879DC}" vid="{F830D655-3B41-4774-AC5F-B4352AF45A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2074</TotalTime>
  <Words>2305</Words>
  <Application>Microsoft Macintosh PowerPoint</Application>
  <PresentationFormat>Widescreen</PresentationFormat>
  <Paragraphs>301</Paragraphs>
  <Slides>36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Courier New</vt:lpstr>
      <vt:lpstr>Lucida Grande</vt:lpstr>
      <vt:lpstr>Wingdings</vt:lpstr>
      <vt:lpstr>RVC-Template</vt:lpstr>
      <vt:lpstr>Zoonotic infectious diseases: a “One Health” approach</vt:lpstr>
      <vt:lpstr>Objectives</vt:lpstr>
      <vt:lpstr>Global Health, One Health and Planetary Health</vt:lpstr>
      <vt:lpstr>PowerPoint Presentation</vt:lpstr>
      <vt:lpstr>Where are the zoonoses?</vt:lpstr>
      <vt:lpstr>Zoonotic infectious diseases</vt:lpstr>
      <vt:lpstr>Some zoonotic pathogens</vt:lpstr>
      <vt:lpstr>Infectious disease dynamics primer</vt:lpstr>
      <vt:lpstr>Spillover events</vt:lpstr>
      <vt:lpstr>Spillover – What is it?</vt:lpstr>
      <vt:lpstr>Spillover – Why is it important?</vt:lpstr>
      <vt:lpstr>HIV</vt:lpstr>
      <vt:lpstr>Factors supporting HIV spread</vt:lpstr>
      <vt:lpstr>Ebola virus disease</vt:lpstr>
      <vt:lpstr>Factors supporting Ebola spread</vt:lpstr>
      <vt:lpstr>SARS-CoV-2</vt:lpstr>
      <vt:lpstr>Factors supporting SARS-CoV-2 spread</vt:lpstr>
      <vt:lpstr>Spillover – How do they happen?</vt:lpstr>
      <vt:lpstr>A systems dynamic approach</vt:lpstr>
      <vt:lpstr>The physical environment</vt:lpstr>
      <vt:lpstr>A systems dynamic approach</vt:lpstr>
      <vt:lpstr>Host niche</vt:lpstr>
      <vt:lpstr>A systems dynamic approach</vt:lpstr>
      <vt:lpstr>Infected host niche</vt:lpstr>
      <vt:lpstr>A systems dynamic approach</vt:lpstr>
      <vt:lpstr>Pathogen Spillover</vt:lpstr>
      <vt:lpstr>A systems dynamic approach</vt:lpstr>
      <vt:lpstr>Socioeconomic drivers</vt:lpstr>
      <vt:lpstr>Global Health Security Index: 2019</vt:lpstr>
      <vt:lpstr>PowerPoint Presentation</vt:lpstr>
      <vt:lpstr>A systems dynamic approach</vt:lpstr>
      <vt:lpstr>Infected populations within endemic and non-endemic populations</vt:lpstr>
      <vt:lpstr>Biodiversity and zoonoses</vt:lpstr>
      <vt:lpstr>The role of land use change</vt:lpstr>
      <vt:lpstr>Conclusions and summary</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Zoonotic infectious diseases: a “One Health” approach</dc:title>
  <dc:creator>David Simons</dc:creator>
  <cp:lastModifiedBy>David Simons</cp:lastModifiedBy>
  <cp:revision>27</cp:revision>
  <cp:lastPrinted>2020-02-24T16:18:31Z</cp:lastPrinted>
  <dcterms:created xsi:type="dcterms:W3CDTF">2020-02-24T09:31:10Z</dcterms:created>
  <dcterms:modified xsi:type="dcterms:W3CDTF">2020-02-28T07:44:10Z</dcterms:modified>
</cp:coreProperties>
</file>